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30" r:id="rId1"/>
  </p:sldMasterIdLst>
  <p:notesMasterIdLst>
    <p:notesMasterId r:id="rId64"/>
  </p:notesMasterIdLst>
  <p:sldIdLst>
    <p:sldId id="303" r:id="rId2"/>
    <p:sldId id="275" r:id="rId3"/>
    <p:sldId id="450" r:id="rId4"/>
    <p:sldId id="308" r:id="rId5"/>
    <p:sldId id="364" r:id="rId6"/>
    <p:sldId id="454" r:id="rId7"/>
    <p:sldId id="266" r:id="rId8"/>
    <p:sldId id="267" r:id="rId9"/>
    <p:sldId id="457" r:id="rId10"/>
    <p:sldId id="458" r:id="rId11"/>
    <p:sldId id="402" r:id="rId12"/>
    <p:sldId id="498" r:id="rId13"/>
    <p:sldId id="500" r:id="rId14"/>
    <p:sldId id="310" r:id="rId15"/>
    <p:sldId id="460" r:id="rId16"/>
    <p:sldId id="459" r:id="rId17"/>
    <p:sldId id="504" r:id="rId18"/>
    <p:sldId id="505" r:id="rId19"/>
    <p:sldId id="463" r:id="rId20"/>
    <p:sldId id="461" r:id="rId21"/>
    <p:sldId id="426" r:id="rId22"/>
    <p:sldId id="269" r:id="rId23"/>
    <p:sldId id="389" r:id="rId24"/>
    <p:sldId id="501" r:id="rId25"/>
    <p:sldId id="419" r:id="rId26"/>
    <p:sldId id="418" r:id="rId27"/>
    <p:sldId id="462" r:id="rId28"/>
    <p:sldId id="477" r:id="rId29"/>
    <p:sldId id="503" r:id="rId30"/>
    <p:sldId id="473" r:id="rId31"/>
    <p:sldId id="474" r:id="rId32"/>
    <p:sldId id="476" r:id="rId33"/>
    <p:sldId id="406" r:id="rId34"/>
    <p:sldId id="449" r:id="rId35"/>
    <p:sldId id="312" r:id="rId36"/>
    <p:sldId id="497" r:id="rId37"/>
    <p:sldId id="487" r:id="rId38"/>
    <p:sldId id="478" r:id="rId39"/>
    <p:sldId id="479" r:id="rId40"/>
    <p:sldId id="480" r:id="rId41"/>
    <p:sldId id="481" r:id="rId42"/>
    <p:sldId id="482" r:id="rId43"/>
    <p:sldId id="483" r:id="rId44"/>
    <p:sldId id="484" r:id="rId45"/>
    <p:sldId id="485" r:id="rId46"/>
    <p:sldId id="486" r:id="rId47"/>
    <p:sldId id="488" r:id="rId48"/>
    <p:sldId id="496" r:id="rId49"/>
    <p:sldId id="489" r:id="rId50"/>
    <p:sldId id="490" r:id="rId51"/>
    <p:sldId id="491" r:id="rId52"/>
    <p:sldId id="492" r:id="rId53"/>
    <p:sldId id="493" r:id="rId54"/>
    <p:sldId id="494" r:id="rId55"/>
    <p:sldId id="495" r:id="rId56"/>
    <p:sldId id="451" r:id="rId57"/>
    <p:sldId id="441" r:id="rId58"/>
    <p:sldId id="442" r:id="rId59"/>
    <p:sldId id="443" r:id="rId60"/>
    <p:sldId id="444" r:id="rId61"/>
    <p:sldId id="445" r:id="rId62"/>
    <p:sldId id="446" r:id="rId63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B2B2B2"/>
    <a:srgbClr val="CC6600"/>
    <a:srgbClr val="FFFFCC"/>
    <a:srgbClr val="6699FF"/>
    <a:srgbClr val="33CC33"/>
    <a:srgbClr val="006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1828" autoAdjust="0"/>
    <p:restoredTop sz="94624" autoAdjust="0"/>
  </p:normalViewPr>
  <p:slideViewPr>
    <p:cSldViewPr>
      <p:cViewPr>
        <p:scale>
          <a:sx n="100" d="100"/>
          <a:sy n="100" d="100"/>
        </p:scale>
        <p:origin x="-2010" y="-288"/>
      </p:cViewPr>
      <p:guideLst>
        <p:guide orient="horz" pos="864"/>
        <p:guide pos="1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8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pitchFamily="18" charset="0"/>
              </a:defRPr>
            </a:lvl1pPr>
          </a:lstStyle>
          <a:p>
            <a:fld id="{4BA22C04-90A4-4D1C-BA23-D950971298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0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DB89AB-1CEA-4ED5-AE4A-060DD6FFE954}" type="slidenum">
              <a:rPr lang="en-US"/>
              <a:pPr/>
              <a:t>1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26471C-4F7A-49F9-AA11-AFBD273943DC}" type="slidenum">
              <a:rPr lang="en-US"/>
              <a:pPr/>
              <a:t>12</a:t>
            </a:fld>
            <a:endParaRPr lang="en-US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0260AE-B1BA-4A71-A71C-AC9DE3F85892}" type="slidenum">
              <a:rPr lang="en-US"/>
              <a:pPr/>
              <a:t>14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C7579-39AE-4193-9ADF-12035818A163}" type="slidenum">
              <a:rPr lang="en-US"/>
              <a:pPr/>
              <a:t>21</a:t>
            </a:fld>
            <a:endParaRPr lang="en-US"/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C1 is sixteen channel: 8 and 8.  All sixteen can be the same type of signal or you can divide the channels into 8 channel segments:  </a:t>
            </a:r>
          </a:p>
          <a:p>
            <a:endParaRPr lang="en-US"/>
          </a:p>
          <a:p>
            <a:r>
              <a:rPr lang="en-US"/>
              <a:t>C2 mix and match signal inputs.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ACBB1E-1816-4BC8-BBA6-027F4B131F03}" type="slidenum">
              <a:rPr lang="en-US"/>
              <a:pPr/>
              <a:t>22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C1 is sixteen channel: 8 and 8.  All sixteen can be the same type of signal or you can divide the channels into 8 channel segments:  </a:t>
            </a:r>
          </a:p>
          <a:p>
            <a:endParaRPr lang="en-US"/>
          </a:p>
          <a:p>
            <a:r>
              <a:rPr lang="en-US"/>
              <a:t>C2 mix and match signal inputs.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0DB0A-35FE-4354-AE51-A469B3BEC990}" type="slidenum">
              <a:rPr lang="en-US"/>
              <a:pPr/>
              <a:t>23</a:t>
            </a:fld>
            <a:endParaRPr lang="en-US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C1 is sixteen channel: 8 and 8.  All sixteen can be the same type of signal or you can divide the channels into 8 channel segments:  </a:t>
            </a:r>
          </a:p>
          <a:p>
            <a:endParaRPr lang="en-US"/>
          </a:p>
          <a:p>
            <a:r>
              <a:rPr lang="en-US"/>
              <a:t>C2 mix and match signal inputs.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0DB0A-35FE-4354-AE51-A469B3BEC990}" type="slidenum">
              <a:rPr lang="en-US"/>
              <a:pPr/>
              <a:t>24</a:t>
            </a:fld>
            <a:endParaRPr lang="en-US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C1 is sixteen channel: 8 and 8.  All sixteen can be the same type of signal or you can divide the channels into 8 channel segments:  </a:t>
            </a:r>
          </a:p>
          <a:p>
            <a:endParaRPr lang="en-US"/>
          </a:p>
          <a:p>
            <a:r>
              <a:rPr lang="en-US"/>
              <a:t>C2 mix and match signal inputs.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94EC99-1CE3-4570-8845-0E95F3BB1676}" type="slidenum">
              <a:rPr lang="en-US"/>
              <a:pPr/>
              <a:t>25</a:t>
            </a:fld>
            <a:endParaRPr lang="en-US"/>
          </a:p>
        </p:txBody>
      </p:sp>
      <p:sp>
        <p:nvSpPr>
          <p:cNvPr id="37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C545C1-AE29-4F9B-B6DC-15BAE7B2EE87}" type="slidenum">
              <a:rPr lang="en-US"/>
              <a:pPr/>
              <a:t>26</a:t>
            </a:fld>
            <a:endParaRPr lang="en-US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0DB0A-35FE-4354-AE51-A469B3BEC990}" type="slidenum">
              <a:rPr lang="en-US"/>
              <a:pPr/>
              <a:t>29</a:t>
            </a:fld>
            <a:endParaRPr lang="en-US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C1 is sixteen channel: 8 and 8.  All sixteen can be the same type of signal or you can divide the channels into 8 channel segments:  </a:t>
            </a:r>
          </a:p>
          <a:p>
            <a:endParaRPr lang="en-US"/>
          </a:p>
          <a:p>
            <a:r>
              <a:rPr lang="en-US"/>
              <a:t>C2 mix and match signal inputs.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DE1507-A70F-476B-B95B-17488924A6A2}" type="slidenum">
              <a:rPr lang="en-US"/>
              <a:pPr/>
              <a:t>33</a:t>
            </a:fld>
            <a:endParaRPr lang="en-US"/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2C6191-DCD0-4269-B582-5FAD3FBA68A5}" type="slidenum">
              <a:rPr lang="en-US"/>
              <a:pPr/>
              <a:t>2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training segment will prepare a sales guy to make his initial sales call to a customer.  </a:t>
            </a:r>
          </a:p>
          <a:p>
            <a:pPr>
              <a:buFontTx/>
              <a:buChar char="•"/>
            </a:pPr>
            <a:r>
              <a:rPr lang="en-US"/>
              <a:t>The slide presentation will be made available to you either on the website or email.  </a:t>
            </a:r>
          </a:p>
          <a:p>
            <a:pPr>
              <a:buFontTx/>
              <a:buChar char="•"/>
            </a:pPr>
            <a:r>
              <a:rPr lang="en-US"/>
              <a:t>You can modify the presentation to present to your customer.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3E9D47-2FBB-42A1-AD7F-E1131195F4D7}" type="slidenum">
              <a:rPr lang="en-US"/>
              <a:pPr/>
              <a:t>35</a:t>
            </a:fld>
            <a:endParaRPr lang="en-US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2B9B0C-2FD6-40E1-8F53-DA239BBC7906}" type="slidenum">
              <a:rPr lang="en-US"/>
              <a:pPr/>
              <a:t>38</a:t>
            </a:fld>
            <a:endParaRPr lang="en-US"/>
          </a:p>
        </p:txBody>
      </p:sp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5599EB-3E87-4AE5-ADED-FE678A802AB1}" type="slidenum">
              <a:rPr lang="en-US"/>
              <a:pPr/>
              <a:t>39</a:t>
            </a:fld>
            <a:endParaRPr lang="en-US"/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49A9A5-CAF4-4859-BEFC-DCE6401F5A1B}" type="slidenum">
              <a:rPr lang="en-US"/>
              <a:pPr/>
              <a:t>40</a:t>
            </a:fld>
            <a:endParaRPr lang="en-US"/>
          </a:p>
        </p:txBody>
      </p:sp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442C73-0F8B-4D07-AA10-CED504D92972}" type="slidenum">
              <a:rPr lang="en-US"/>
              <a:pPr/>
              <a:t>41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4EC077-C2C8-446D-8F03-13D5B2902AEC}" type="slidenum">
              <a:rPr lang="en-US"/>
              <a:pPr/>
              <a:t>42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790561-5F65-47E3-871E-AA6E3A553AC3}" type="slidenum">
              <a:rPr lang="en-US"/>
              <a:pPr/>
              <a:t>43</a:t>
            </a:fld>
            <a:endParaRPr lang="en-US"/>
          </a:p>
        </p:txBody>
      </p:sp>
      <p:sp>
        <p:nvSpPr>
          <p:cNvPr id="36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4528A8-79BF-438F-8B50-9D552AB63D01}" type="slidenum">
              <a:rPr lang="en-US"/>
              <a:pPr/>
              <a:t>44</a:t>
            </a:fld>
            <a:endParaRPr lang="en-US"/>
          </a:p>
        </p:txBody>
      </p:sp>
      <p:sp>
        <p:nvSpPr>
          <p:cNvPr id="36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AD87B4-44F1-42C3-BD82-1D23EC10E292}" type="slidenum">
              <a:rPr lang="en-US"/>
              <a:pPr/>
              <a:t>45</a:t>
            </a:fld>
            <a:endParaRPr lang="en-US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50EE31-F8AA-44E7-82A0-098E4A961D90}" type="slidenum">
              <a:rPr lang="en-US"/>
              <a:pPr/>
              <a:t>46</a:t>
            </a:fld>
            <a:endParaRPr lang="en-US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9BA997-1328-463C-B332-FA2F391A21CD}" type="slidenum">
              <a:rPr lang="en-US"/>
              <a:pPr/>
              <a:t>4</a:t>
            </a:fld>
            <a:endParaRPr lang="en-US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E62144-DAA2-48E2-ABED-90A10AFB7780}" type="slidenum">
              <a:rPr lang="en-US"/>
              <a:pPr/>
              <a:t>48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E62144-DAA2-48E2-ABED-90A10AFB7780}" type="slidenum">
              <a:rPr lang="en-US"/>
              <a:pPr/>
              <a:t>56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6C809C-826A-4512-B5E6-CB575767AEAD}" type="slidenum">
              <a:rPr lang="en-US"/>
              <a:pPr/>
              <a:t>57</a:t>
            </a:fld>
            <a:endParaRPr lang="en-US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58272C-5599-4CC6-8261-EEC9B7D54E88}" type="slidenum">
              <a:rPr lang="en-US"/>
              <a:pPr/>
              <a:t>58</a:t>
            </a:fld>
            <a:endParaRPr lang="en-US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ECC1C2-0F94-44DF-9369-10EC6721CFA3}" type="slidenum">
              <a:rPr lang="en-US"/>
              <a:pPr/>
              <a:t>59</a:t>
            </a:fld>
            <a:endParaRPr lang="en-US"/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7B0672-717E-432A-84A9-52F6BB18B60A}" type="slidenum">
              <a:rPr lang="en-US"/>
              <a:pPr/>
              <a:t>60</a:t>
            </a:fld>
            <a:endParaRPr lang="en-US"/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173AF0-5D82-44A6-AF64-B19766581FCE}" type="slidenum">
              <a:rPr lang="en-US"/>
              <a:pPr/>
              <a:t>61</a:t>
            </a:fld>
            <a:endParaRPr lang="en-US"/>
          </a:p>
        </p:txBody>
      </p:sp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27F2B7-63EC-4DC6-AD92-7BE873476501}" type="slidenum">
              <a:rPr lang="en-US"/>
              <a:pPr/>
              <a:t>62</a:t>
            </a:fld>
            <a:endParaRPr lang="en-US"/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6CF142-565E-46FE-97D8-F5C90FE11048}" type="slidenum">
              <a:rPr lang="en-US"/>
              <a:pPr/>
              <a:t>5</a:t>
            </a:fld>
            <a:endParaRPr lang="en-US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is allot of material to cover.  This session will be a full 1 to 1.5 hours.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262F3D-83CC-4AD9-8910-8F9799B96089}" type="slidenum">
              <a:rPr lang="en-US"/>
              <a:pPr/>
              <a:t>7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Is the GASMAX/EC loop powered?  Yes</a:t>
            </a:r>
          </a:p>
          <a:p>
            <a:endParaRPr lang="en-US"/>
          </a:p>
          <a:p>
            <a:r>
              <a:rPr lang="en-US"/>
              <a:t>What kind of sensors can be used with the GASMAX/EC?  EC = electrochemical</a:t>
            </a:r>
          </a:p>
          <a:p>
            <a:endParaRPr lang="en-US"/>
          </a:p>
          <a:p>
            <a:r>
              <a:rPr lang="en-US"/>
              <a:t>The Gasmax II has additional features that are not available on the Gasmax/EC</a:t>
            </a:r>
          </a:p>
          <a:p>
            <a:endParaRPr lang="en-US"/>
          </a:p>
          <a:p>
            <a:r>
              <a:rPr lang="en-US"/>
              <a:t>Two channel GASMAX II.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F3E489-FCAF-463F-9025-4A829AF40FB5}" type="slidenum">
              <a:rPr lang="en-US"/>
              <a:pPr/>
              <a:t>8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Our flag ship product is the GASMAX/EC and GASMAX II. </a:t>
            </a:r>
          </a:p>
          <a:p>
            <a:endParaRPr lang="en-US"/>
          </a:p>
          <a:p>
            <a:r>
              <a:rPr lang="en-US"/>
              <a:t>We have added an important feature to both.  This feature allows customers to manage assets [sensors] by determining the when to replace the sensors.</a:t>
            </a:r>
          </a:p>
          <a:p>
            <a:endParaRPr lang="en-US"/>
          </a:p>
          <a:p>
            <a:r>
              <a:rPr lang="en-US"/>
              <a:t>What does “One Man” calibration mean?  </a:t>
            </a:r>
          </a:p>
          <a:p>
            <a:endParaRPr lang="en-US"/>
          </a:p>
          <a:p>
            <a:r>
              <a:rPr lang="en-US"/>
              <a:t>We will get into the calibration of GASMAX during the next training session.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F3E489-FCAF-463F-9025-4A829AF40FB5}" type="slidenum">
              <a:rPr lang="en-US"/>
              <a:pPr/>
              <a:t>9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Our flag ship product is the GASMAX/EC and GASMAX II. </a:t>
            </a:r>
          </a:p>
          <a:p>
            <a:endParaRPr lang="en-US"/>
          </a:p>
          <a:p>
            <a:r>
              <a:rPr lang="en-US"/>
              <a:t>We have added an important feature to both.  This feature allows customers to manage assets [sensors] by determining the when to replace the sensors.</a:t>
            </a:r>
          </a:p>
          <a:p>
            <a:endParaRPr lang="en-US"/>
          </a:p>
          <a:p>
            <a:r>
              <a:rPr lang="en-US"/>
              <a:t>What does “One Man” calibration mean?  </a:t>
            </a:r>
          </a:p>
          <a:p>
            <a:endParaRPr lang="en-US"/>
          </a:p>
          <a:p>
            <a:r>
              <a:rPr lang="en-US"/>
              <a:t>We will get into the calibration of GASMAX during the next training session.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262F3D-83CC-4AD9-8910-8F9799B96089}" type="slidenum">
              <a:rPr lang="en-US"/>
              <a:pPr/>
              <a:t>10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Is the GASMAX/EC loop powered?  Yes</a:t>
            </a:r>
          </a:p>
          <a:p>
            <a:endParaRPr lang="en-US"/>
          </a:p>
          <a:p>
            <a:r>
              <a:rPr lang="en-US"/>
              <a:t>What kind of sensors can be used with the GASMAX/EC?  EC = electrochemical</a:t>
            </a:r>
          </a:p>
          <a:p>
            <a:endParaRPr lang="en-US"/>
          </a:p>
          <a:p>
            <a:r>
              <a:rPr lang="en-US"/>
              <a:t>The Gasmax II has additional features that are not available on the Gasmax/EC</a:t>
            </a:r>
          </a:p>
          <a:p>
            <a:endParaRPr lang="en-US"/>
          </a:p>
          <a:p>
            <a:r>
              <a:rPr lang="en-US"/>
              <a:t>Two channel GASMAX II.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F2E940-8D34-4E11-857C-A54F7770923F}" type="slidenum">
              <a:rPr lang="en-US"/>
              <a:pPr/>
              <a:t>11</a:t>
            </a:fld>
            <a:endParaRPr lang="en-US"/>
          </a:p>
        </p:txBody>
      </p:sp>
      <p:sp>
        <p:nvSpPr>
          <p:cNvPr id="33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Our flag ship product is the GASMAX/EC and GASMAX II. </a:t>
            </a:r>
          </a:p>
          <a:p>
            <a:endParaRPr lang="en-US"/>
          </a:p>
          <a:p>
            <a:r>
              <a:rPr lang="en-US"/>
              <a:t>We have added an important feature to both.  This feature allows customers to manage assets [sensors] by determining the when to replace the sensors.</a:t>
            </a:r>
          </a:p>
          <a:p>
            <a:endParaRPr lang="en-US"/>
          </a:p>
          <a:p>
            <a:r>
              <a:rPr lang="en-US"/>
              <a:t>What does “One Man” calibration mean?  </a:t>
            </a:r>
          </a:p>
          <a:p>
            <a:endParaRPr lang="en-US"/>
          </a:p>
          <a:p>
            <a:r>
              <a:rPr lang="en-US"/>
              <a:t>We will get into the calibration of GASMAX during the next training session.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CF969-0F8A-4283-95E6-BD86B41EFF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36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F5F2F-B07A-417D-9CDD-D65C11C08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76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0586B-1AD5-4CF6-A29D-F337596DA0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4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7168" y="6210300"/>
            <a:ext cx="9171168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351587"/>
            <a:ext cx="685800" cy="365125"/>
          </a:xfrm>
        </p:spPr>
        <p:txBody>
          <a:bodyPr/>
          <a:lstStyle/>
          <a:p>
            <a:fld id="{6523FAA6-97E1-43DB-8DC1-5E7039F78F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-27167" y="6134100"/>
            <a:ext cx="9171167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6300787"/>
            <a:ext cx="784182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67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4752A-CC9A-4D4C-9E78-9651F81D83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20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9844-1955-4794-B6EF-0C29C5402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72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A84E5-F023-4E65-A9EC-6CDF6A33E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08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2F0D5-0D92-4C7C-8526-4DCDFD26EE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12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4E8E-4992-476C-9724-60305D1060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93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E841-D619-4D61-9B05-582D538199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30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6C3E-034E-4C3E-AB26-F2AE9B4D98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38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C8430-634E-45CA-8122-F9F874B379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7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jpe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wm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7167" y="4381500"/>
            <a:ext cx="9171168" cy="2514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293406" y="4914900"/>
            <a:ext cx="6658256" cy="14478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>
                <a:latin typeface="Verdana" pitchFamily="34" charset="0"/>
              </a:rPr>
              <a:t>GDS Corp</a:t>
            </a:r>
            <a:r>
              <a:rPr lang="en-US" sz="4000" dirty="0">
                <a:latin typeface="Verdana" pitchFamily="34" charset="0"/>
              </a:rPr>
              <a:t/>
            </a:r>
            <a:br>
              <a:rPr lang="en-US" sz="4000" dirty="0">
                <a:latin typeface="Verdana" pitchFamily="34" charset="0"/>
              </a:rPr>
            </a:br>
            <a:r>
              <a:rPr lang="en-US" sz="4000" dirty="0" smtClean="0">
                <a:latin typeface="Verdana" pitchFamily="34" charset="0"/>
              </a:rPr>
              <a:t>Gas </a:t>
            </a:r>
            <a:r>
              <a:rPr lang="en-US" sz="4000" dirty="0">
                <a:latin typeface="Verdana" pitchFamily="34" charset="0"/>
              </a:rPr>
              <a:t>Detection </a:t>
            </a:r>
            <a:r>
              <a:rPr lang="en-US" sz="4000" dirty="0" smtClean="0">
                <a:latin typeface="Verdana" pitchFamily="34" charset="0"/>
              </a:rPr>
              <a:t>Products</a:t>
            </a:r>
            <a:r>
              <a:rPr lang="en-US" sz="3200" dirty="0" smtClean="0">
                <a:latin typeface="Verdana" pitchFamily="34" charset="0"/>
              </a:rPr>
              <a:t/>
            </a:r>
            <a:br>
              <a:rPr lang="en-US" sz="3200" dirty="0" smtClean="0">
                <a:latin typeface="Verdana" pitchFamily="34" charset="0"/>
              </a:rPr>
            </a:br>
            <a:r>
              <a:rPr lang="en-US" sz="2200" dirty="0" smtClean="0">
                <a:latin typeface="Verdana" pitchFamily="34" charset="0"/>
              </a:rPr>
              <a:t>For Personnel Protection &amp; Process Monitoring</a:t>
            </a:r>
            <a:r>
              <a:rPr lang="en-US" sz="3200" dirty="0">
                <a:latin typeface="Verdana" pitchFamily="34" charset="0"/>
              </a:rPr>
              <a:t/>
            </a:r>
            <a:br>
              <a:rPr lang="en-US" sz="3200" dirty="0">
                <a:latin typeface="Verdana" pitchFamily="34" charset="0"/>
              </a:rPr>
            </a:br>
            <a:endParaRPr lang="en-US" sz="1600" dirty="0">
              <a:latin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4095750"/>
            <a:ext cx="9144001" cy="2476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27168" y="4343400"/>
            <a:ext cx="9171169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275" name="Picture 19" descr="GASMAX_New2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342900"/>
            <a:ext cx="3597275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23875"/>
            <a:ext cx="3584832" cy="2133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113982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GASMAX II</a:t>
            </a:r>
            <a:br>
              <a:rPr lang="en-US" dirty="0"/>
            </a:br>
            <a:r>
              <a:rPr lang="en-US" sz="2400" dirty="0"/>
              <a:t>DC-Powered Single / Dual </a:t>
            </a:r>
            <a:r>
              <a:rPr lang="en-US" sz="2400" dirty="0" smtClean="0"/>
              <a:t>Channel Gas Monitor for All Gases</a:t>
            </a:r>
            <a:endParaRPr lang="en-US" sz="2400" dirty="0"/>
          </a:p>
        </p:txBody>
      </p:sp>
      <p:grpSp>
        <p:nvGrpSpPr>
          <p:cNvPr id="17415" name="Group 7"/>
          <p:cNvGrpSpPr>
            <a:grpSpLocks/>
          </p:cNvGrpSpPr>
          <p:nvPr/>
        </p:nvGrpSpPr>
        <p:grpSpPr bwMode="auto">
          <a:xfrm>
            <a:off x="2971800" y="5410200"/>
            <a:ext cx="630238" cy="747713"/>
            <a:chOff x="1584" y="2880"/>
            <a:chExt cx="397" cy="471"/>
          </a:xfrm>
        </p:grpSpPr>
        <p:pic>
          <p:nvPicPr>
            <p:cNvPr id="17416" name="Picture 8" descr="csa_c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2880"/>
              <a:ext cx="390" cy="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7" name="Text Box 9"/>
            <p:cNvSpPr txBox="1">
              <a:spLocks noChangeArrowheads="1"/>
            </p:cNvSpPr>
            <p:nvPr/>
          </p:nvSpPr>
          <p:spPr bwMode="auto">
            <a:xfrm>
              <a:off x="1776" y="3216"/>
              <a:ext cx="20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800">
                  <a:latin typeface="Arial" charset="0"/>
                </a:rPr>
                <a:t>US</a:t>
              </a:r>
            </a:p>
          </p:txBody>
        </p:sp>
        <p:sp>
          <p:nvSpPr>
            <p:cNvPr id="17418" name="Text Box 10"/>
            <p:cNvSpPr txBox="1">
              <a:spLocks noChangeArrowheads="1"/>
            </p:cNvSpPr>
            <p:nvPr/>
          </p:nvSpPr>
          <p:spPr bwMode="auto">
            <a:xfrm>
              <a:off x="1584" y="3216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800">
                  <a:latin typeface="Arial" charset="0"/>
                </a:rPr>
                <a:t>C</a:t>
              </a:r>
            </a:p>
          </p:txBody>
        </p:sp>
      </p:grpSp>
      <p:sp>
        <p:nvSpPr>
          <p:cNvPr id="10" name="Rectangle 4"/>
          <p:cNvSpPr>
            <a:spLocks noGrp="1" noChangeArrowheads="1"/>
          </p:cNvSpPr>
          <p:nvPr>
            <p:ph idx="1"/>
          </p:nvPr>
        </p:nvSpPr>
        <p:spPr>
          <a:xfrm>
            <a:off x="3810000" y="1295400"/>
            <a:ext cx="2362200" cy="49530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All toxic gases shown for GASMAX / EC </a:t>
            </a:r>
            <a:r>
              <a:rPr lang="en-US" sz="1800" b="1" i="1" dirty="0"/>
              <a:t>plus</a:t>
            </a:r>
            <a:r>
              <a:rPr lang="en-US" sz="1800" dirty="0"/>
              <a:t>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 smtClean="0"/>
              <a:t>Methane (CH4)</a:t>
            </a: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Propane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Butane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Pentane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Ethane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Hexane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Propene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Ethylene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 smtClean="0"/>
              <a:t>Ethanol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 smtClean="0"/>
              <a:t>Gasoline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 smtClean="0"/>
              <a:t>Diesel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 smtClean="0"/>
              <a:t>Acetone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 smtClean="0"/>
              <a:t>MEK</a:t>
            </a:r>
            <a:endParaRPr lang="en-US" sz="1800" dirty="0" smtClean="0"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6553200" y="1295400"/>
            <a:ext cx="25908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800" dirty="0" smtClean="0"/>
              <a:t>Styrene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 smtClean="0"/>
              <a:t>Methane </a:t>
            </a:r>
            <a:r>
              <a:rPr lang="en-US" sz="1800" dirty="0" smtClean="0"/>
              <a:t>(volume)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 smtClean="0"/>
              <a:t>Propane (volume)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 smtClean="0"/>
              <a:t>General hydrocarbons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 smtClean="0"/>
              <a:t>Benzene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 smtClean="0"/>
              <a:t>Toluene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 smtClean="0"/>
              <a:t>Xylene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 smtClean="0"/>
              <a:t>General VOCs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 smtClean="0"/>
              <a:t>Carbon Dioxide ppm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 smtClean="0"/>
              <a:t>Carbon Dioxide (volume)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 smtClean="0"/>
              <a:t>Others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985" y="4267200"/>
            <a:ext cx="789521" cy="167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13506" y="4876800"/>
            <a:ext cx="1981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GASMAX II plus GDS-IR Infrared Sensor</a:t>
            </a:r>
            <a:endParaRPr lang="en-US" sz="14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23850" y="1143000"/>
            <a:ext cx="843915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29" y="1447800"/>
            <a:ext cx="316257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113982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TRANSMAX / EC &amp; II </a:t>
            </a:r>
            <a:r>
              <a:rPr lang="en-US" sz="4000" dirty="0">
                <a:solidFill>
                  <a:srgbClr val="FFFF00"/>
                </a:solidFill>
              </a:rPr>
              <a:t/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2400" dirty="0" smtClean="0"/>
              <a:t>GDS Corp Gas Monitor for General Purpose Areas</a:t>
            </a:r>
            <a:endParaRPr lang="en-US" sz="2400" dirty="0"/>
          </a:p>
        </p:txBody>
      </p:sp>
      <p:sp>
        <p:nvSpPr>
          <p:cNvPr id="332803" name="Rectangle 3"/>
          <p:cNvSpPr>
            <a:spLocks noGrp="1" noChangeArrowheads="1"/>
          </p:cNvSpPr>
          <p:nvPr>
            <p:ph idx="1"/>
          </p:nvPr>
        </p:nvSpPr>
        <p:spPr>
          <a:xfrm>
            <a:off x="3810000" y="1304925"/>
            <a:ext cx="4876800" cy="4953000"/>
          </a:xfrm>
        </p:spPr>
        <p:txBody>
          <a:bodyPr/>
          <a:lstStyle/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2000" dirty="0" smtClean="0">
                <a:latin typeface="Arial" charset="0"/>
              </a:rPr>
              <a:t>Loop-powered and DC-powered gas monitors for general purpose areas</a:t>
            </a:r>
            <a:endParaRPr lang="en-US" sz="2000" dirty="0">
              <a:effectLst/>
              <a:latin typeface="Arial" charset="0"/>
            </a:endParaRP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2000" dirty="0" smtClean="0">
                <a:latin typeface="Arial" charset="0"/>
              </a:rPr>
              <a:t>Same electronics and features as GASMAX monitors, but in NEMA 4X non-metallic enclosure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2000" dirty="0" smtClean="0">
                <a:latin typeface="Arial" charset="0"/>
              </a:rPr>
              <a:t>Lightweight </a:t>
            </a:r>
            <a:r>
              <a:rPr lang="en-US" sz="2000" dirty="0" err="1" smtClean="0">
                <a:latin typeface="Arial" charset="0"/>
              </a:rPr>
              <a:t>Delrin</a:t>
            </a:r>
            <a:r>
              <a:rPr lang="en-US" sz="2000" dirty="0" smtClean="0">
                <a:latin typeface="Arial" charset="0"/>
              </a:rPr>
              <a:t>® sensor head with disposable sensor (stainless head also available)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2000" dirty="0" smtClean="0">
                <a:latin typeface="Arial" charset="0"/>
              </a:rPr>
              <a:t>Analog, MODBUS and relay output 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endParaRPr lang="en-US" sz="2000" dirty="0">
              <a:effectLst/>
              <a:latin typeface="Arial" charset="0"/>
            </a:endParaRPr>
          </a:p>
        </p:txBody>
      </p:sp>
      <p:pic>
        <p:nvPicPr>
          <p:cNvPr id="332812" name="Picture 12" descr="face on 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230981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323850" y="1143000"/>
            <a:ext cx="843915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323850" y="1143000"/>
            <a:ext cx="843915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7286625" y="19050"/>
            <a:ext cx="1554165" cy="1693190"/>
            <a:chOff x="2305" y="1872"/>
            <a:chExt cx="749" cy="816"/>
          </a:xfrm>
        </p:grpSpPr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2535" y="2149"/>
              <a:ext cx="288" cy="28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Verdana" pitchFamily="34" charset="0"/>
              </a:endParaRPr>
            </a:p>
          </p:txBody>
        </p:sp>
        <p:sp>
          <p:nvSpPr>
            <p:cNvPr id="13" name="Oval 10"/>
            <p:cNvSpPr>
              <a:spLocks noChangeArrowheads="1"/>
            </p:cNvSpPr>
            <p:nvPr/>
          </p:nvSpPr>
          <p:spPr bwMode="auto">
            <a:xfrm>
              <a:off x="2478" y="2092"/>
              <a:ext cx="403" cy="403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Verdana" pitchFamily="34" charset="0"/>
              </a:endParaRPr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auto">
            <a:xfrm>
              <a:off x="2420" y="2034"/>
              <a:ext cx="518" cy="51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Verdana" pitchFamily="34" charset="0"/>
              </a:endParaRPr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2363" y="1977"/>
              <a:ext cx="633" cy="633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Verdana" pitchFamily="34" charset="0"/>
              </a:endParaRPr>
            </a:p>
          </p:txBody>
        </p:sp>
        <p:sp>
          <p:nvSpPr>
            <p:cNvPr id="16" name="Oval 13"/>
            <p:cNvSpPr>
              <a:spLocks noChangeArrowheads="1"/>
            </p:cNvSpPr>
            <p:nvPr/>
          </p:nvSpPr>
          <p:spPr bwMode="auto">
            <a:xfrm>
              <a:off x="2305" y="1919"/>
              <a:ext cx="749" cy="749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Verdana" pitchFamily="34" charset="0"/>
              </a:endParaRPr>
            </a:p>
          </p:txBody>
        </p:sp>
        <p:sp useBgFill="1">
          <p:nvSpPr>
            <p:cNvPr id="17" name="AutoShape 14"/>
            <p:cNvSpPr>
              <a:spLocks noChangeArrowheads="1"/>
            </p:cNvSpPr>
            <p:nvPr/>
          </p:nvSpPr>
          <p:spPr bwMode="auto">
            <a:xfrm>
              <a:off x="2352" y="2352"/>
              <a:ext cx="624" cy="336"/>
            </a:xfrm>
            <a:prstGeom prst="triangle">
              <a:avLst>
                <a:gd name="adj" fmla="val 50000"/>
              </a:avLst>
            </a:prstGeom>
            <a:ln w="158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Verdana" pitchFamily="34" charset="0"/>
              </a:endParaRPr>
            </a:p>
          </p:txBody>
        </p:sp>
        <p:sp useBgFill="1">
          <p:nvSpPr>
            <p:cNvPr id="18" name="AutoShape 15"/>
            <p:cNvSpPr>
              <a:spLocks noChangeArrowheads="1"/>
            </p:cNvSpPr>
            <p:nvPr/>
          </p:nvSpPr>
          <p:spPr bwMode="auto">
            <a:xfrm flipV="1">
              <a:off x="2352" y="1872"/>
              <a:ext cx="624" cy="336"/>
            </a:xfrm>
            <a:prstGeom prst="triangle">
              <a:avLst>
                <a:gd name="adj" fmla="val 50000"/>
              </a:avLst>
            </a:prstGeom>
            <a:ln w="158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Verdana" pitchFamily="34" charset="0"/>
              </a:endParaRPr>
            </a:p>
          </p:txBody>
        </p:sp>
      </p:grpSp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6350"/>
            <a:ext cx="8382000" cy="1139825"/>
          </a:xfrm>
        </p:spPr>
        <p:txBody>
          <a:bodyPr/>
          <a:lstStyle/>
          <a:p>
            <a:pPr algn="l"/>
            <a:r>
              <a:rPr lang="en-US" dirty="0"/>
              <a:t>GASMAX / </a:t>
            </a:r>
            <a:r>
              <a:rPr lang="en-US" dirty="0" err="1"/>
              <a:t>ECx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2400" dirty="0"/>
              <a:t>Battery-Powered Wireless </a:t>
            </a:r>
            <a:r>
              <a:rPr lang="en-US" sz="2400" dirty="0" smtClean="0"/>
              <a:t>Gas Monitor for Toxic Gases</a:t>
            </a:r>
            <a:endParaRPr lang="en-US" sz="2400" dirty="0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323850" y="1371600"/>
            <a:ext cx="5257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FontTx/>
              <a:buChar char="•"/>
            </a:pPr>
            <a:r>
              <a:rPr lang="en-US" dirty="0">
                <a:latin typeface="Arial" charset="0"/>
              </a:rPr>
              <a:t>License-free 900Mhz  or 2.4Ghz Wireless Modem transmits data when gas is present*</a:t>
            </a:r>
          </a:p>
          <a:p>
            <a:pPr marL="342900" indent="-342900" eaLnBrk="1" hangingPunct="1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FontTx/>
              <a:buChar char="•"/>
            </a:pPr>
            <a:r>
              <a:rPr lang="en-US" dirty="0">
                <a:latin typeface="Arial" charset="0"/>
              </a:rPr>
              <a:t>Internal Lithium battery provides an estimated 6 months of operation under normal conditions (no alarms)</a:t>
            </a:r>
          </a:p>
          <a:p>
            <a:pPr marL="342900" indent="-342900" eaLnBrk="1" hangingPunct="1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FontTx/>
              <a:buChar char="•"/>
            </a:pPr>
            <a:r>
              <a:rPr lang="en-US" dirty="0">
                <a:latin typeface="Arial" charset="0"/>
              </a:rPr>
              <a:t>Full graphical interface with 30 min trend display, event log and more</a:t>
            </a:r>
          </a:p>
          <a:p>
            <a:pPr marL="342900" indent="-342900" eaLnBrk="1" hangingPunct="1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FontTx/>
              <a:buChar char="•"/>
            </a:pPr>
            <a:r>
              <a:rPr lang="en-US" dirty="0">
                <a:latin typeface="Arial" charset="0"/>
              </a:rPr>
              <a:t>Supports any GDS Corp EC sensor</a:t>
            </a:r>
          </a:p>
          <a:p>
            <a:pPr marL="342900" indent="-342900" eaLnBrk="1" hangingPunct="1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FontTx/>
              <a:buChar char="•"/>
            </a:pPr>
            <a:r>
              <a:rPr lang="en-US" dirty="0">
                <a:latin typeface="Arial" charset="0"/>
              </a:rPr>
              <a:t>Non-intrusive “One Person” calibration using magnetic wand</a:t>
            </a:r>
          </a:p>
          <a:p>
            <a:pPr marL="342900" indent="-342900" eaLnBrk="1" hangingPunct="1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FontTx/>
              <a:buChar char="•"/>
            </a:pPr>
            <a:r>
              <a:rPr lang="en-US" dirty="0">
                <a:latin typeface="Arial" charset="0"/>
              </a:rPr>
              <a:t>I</a:t>
            </a:r>
            <a:r>
              <a:rPr lang="en-US" dirty="0" smtClean="0">
                <a:latin typeface="Arial" charset="0"/>
              </a:rPr>
              <a:t>nterface </a:t>
            </a:r>
            <a:r>
              <a:rPr lang="en-US" dirty="0">
                <a:latin typeface="Arial" charset="0"/>
              </a:rPr>
              <a:t>to </a:t>
            </a:r>
            <a:r>
              <a:rPr lang="en-US" dirty="0" smtClean="0">
                <a:latin typeface="Arial" charset="0"/>
              </a:rPr>
              <a:t>C1, C64 or C2 Quad </a:t>
            </a:r>
            <a:r>
              <a:rPr lang="en-US" i="1" dirty="0">
                <a:latin typeface="Arial" charset="0"/>
              </a:rPr>
              <a:t>Protector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Controller with wireless modem</a:t>
            </a:r>
            <a:endParaRPr lang="en-US" dirty="0">
              <a:latin typeface="Arial" charset="0"/>
            </a:endParaRPr>
          </a:p>
        </p:txBody>
      </p:sp>
      <p:sp>
        <p:nvSpPr>
          <p:cNvPr id="154629" name="Text Box 5"/>
          <p:cNvSpPr txBox="1">
            <a:spLocks noChangeArrowheads="1"/>
          </p:cNvSpPr>
          <p:nvPr/>
        </p:nvSpPr>
        <p:spPr bwMode="auto">
          <a:xfrm>
            <a:off x="304800" y="6248399"/>
            <a:ext cx="7848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latin typeface="Arial" charset="0"/>
              </a:rPr>
              <a:t>* Sensor operates continuously; microprocessor reads sensor on 6 second intervals and transmits data if alarm condition exists; transmits ‘keep alive’ signal on 5 minute intervals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511" y="4518548"/>
            <a:ext cx="1468580" cy="13583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38775" y="1193686"/>
            <a:ext cx="175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C00000"/>
                </a:solidFill>
              </a:rPr>
              <a:t>Battery-powered Infrared Combustible in 2H ‘13</a:t>
            </a:r>
            <a:endParaRPr lang="en-US" sz="1400" i="1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306" y="2714625"/>
            <a:ext cx="1473544" cy="1447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378" y="114824"/>
            <a:ext cx="2819400" cy="59399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50" y="2705100"/>
            <a:ext cx="147354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20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23850" y="1143000"/>
            <a:ext cx="843915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7286625" y="19050"/>
            <a:ext cx="1554165" cy="1693190"/>
            <a:chOff x="2305" y="1872"/>
            <a:chExt cx="749" cy="816"/>
          </a:xfrm>
        </p:grpSpPr>
        <p:sp>
          <p:nvSpPr>
            <p:cNvPr id="12" name="Oval 9"/>
            <p:cNvSpPr>
              <a:spLocks noChangeArrowheads="1"/>
            </p:cNvSpPr>
            <p:nvPr/>
          </p:nvSpPr>
          <p:spPr bwMode="auto">
            <a:xfrm>
              <a:off x="2535" y="2149"/>
              <a:ext cx="288" cy="28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Verdana" pitchFamily="34" charset="0"/>
              </a:endParaRPr>
            </a:p>
          </p:txBody>
        </p:sp>
        <p:sp>
          <p:nvSpPr>
            <p:cNvPr id="13" name="Oval 10"/>
            <p:cNvSpPr>
              <a:spLocks noChangeArrowheads="1"/>
            </p:cNvSpPr>
            <p:nvPr/>
          </p:nvSpPr>
          <p:spPr bwMode="auto">
            <a:xfrm>
              <a:off x="2478" y="2092"/>
              <a:ext cx="403" cy="403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Verdana" pitchFamily="34" charset="0"/>
              </a:endParaRPr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auto">
            <a:xfrm>
              <a:off x="2420" y="2034"/>
              <a:ext cx="518" cy="51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Verdana" pitchFamily="34" charset="0"/>
              </a:endParaRPr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2363" y="1977"/>
              <a:ext cx="633" cy="633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Verdana" pitchFamily="34" charset="0"/>
              </a:endParaRPr>
            </a:p>
          </p:txBody>
        </p:sp>
        <p:sp>
          <p:nvSpPr>
            <p:cNvPr id="16" name="Oval 13"/>
            <p:cNvSpPr>
              <a:spLocks noChangeArrowheads="1"/>
            </p:cNvSpPr>
            <p:nvPr/>
          </p:nvSpPr>
          <p:spPr bwMode="auto">
            <a:xfrm>
              <a:off x="2305" y="1919"/>
              <a:ext cx="749" cy="749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Verdana" pitchFamily="34" charset="0"/>
              </a:endParaRPr>
            </a:p>
          </p:txBody>
        </p:sp>
        <p:sp useBgFill="1">
          <p:nvSpPr>
            <p:cNvPr id="17" name="AutoShape 14"/>
            <p:cNvSpPr>
              <a:spLocks noChangeArrowheads="1"/>
            </p:cNvSpPr>
            <p:nvPr/>
          </p:nvSpPr>
          <p:spPr bwMode="auto">
            <a:xfrm>
              <a:off x="2352" y="2352"/>
              <a:ext cx="624" cy="336"/>
            </a:xfrm>
            <a:prstGeom prst="triangle">
              <a:avLst>
                <a:gd name="adj" fmla="val 50000"/>
              </a:avLst>
            </a:prstGeom>
            <a:ln w="158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Verdana" pitchFamily="34" charset="0"/>
              </a:endParaRPr>
            </a:p>
          </p:txBody>
        </p:sp>
        <p:sp useBgFill="1">
          <p:nvSpPr>
            <p:cNvPr id="18" name="AutoShape 15"/>
            <p:cNvSpPr>
              <a:spLocks noChangeArrowheads="1"/>
            </p:cNvSpPr>
            <p:nvPr/>
          </p:nvSpPr>
          <p:spPr bwMode="auto">
            <a:xfrm flipV="1">
              <a:off x="2352" y="1872"/>
              <a:ext cx="624" cy="336"/>
            </a:xfrm>
            <a:prstGeom prst="triangle">
              <a:avLst>
                <a:gd name="adj" fmla="val 50000"/>
              </a:avLst>
            </a:prstGeom>
            <a:ln w="158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Verdana" pitchFamily="34" charset="0"/>
              </a:endParaRPr>
            </a:p>
          </p:txBody>
        </p:sp>
      </p:grp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04800" y="1371600"/>
            <a:ext cx="5257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FontTx/>
              <a:buChar char="•"/>
            </a:pPr>
            <a:r>
              <a:rPr lang="en-US" dirty="0">
                <a:latin typeface="Arial" charset="0"/>
              </a:rPr>
              <a:t>License-free 900Mhz  or 2.4Ghz Wireless Modem transmits data when gas is present*</a:t>
            </a:r>
          </a:p>
          <a:p>
            <a:pPr marL="342900" indent="-342900" eaLnBrk="1" hangingPunct="1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FontTx/>
              <a:buChar char="•"/>
            </a:pPr>
            <a:r>
              <a:rPr lang="en-US" dirty="0" smtClean="0">
                <a:latin typeface="Arial" charset="0"/>
              </a:rPr>
              <a:t>Supports any GDS Corp toxic, bridge or 4-20mA output sensor (single channel only)</a:t>
            </a:r>
            <a:endParaRPr lang="en-US" dirty="0">
              <a:latin typeface="Arial" charset="0"/>
            </a:endParaRPr>
          </a:p>
          <a:p>
            <a:pPr marL="342900" indent="-342900" eaLnBrk="1" hangingPunct="1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FontTx/>
              <a:buChar char="•"/>
            </a:pPr>
            <a:r>
              <a:rPr lang="en-US" dirty="0">
                <a:latin typeface="Arial" charset="0"/>
              </a:rPr>
              <a:t>Full graphical interface with 30 min trend display, event log and more</a:t>
            </a:r>
          </a:p>
          <a:p>
            <a:pPr marL="342900" indent="-342900" eaLnBrk="1" hangingPunct="1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FontTx/>
              <a:buChar char="•"/>
            </a:pPr>
            <a:r>
              <a:rPr lang="en-US" dirty="0" smtClean="0">
                <a:latin typeface="Arial" charset="0"/>
              </a:rPr>
              <a:t>Non-intrusive </a:t>
            </a:r>
            <a:r>
              <a:rPr lang="en-US" dirty="0">
                <a:latin typeface="Arial" charset="0"/>
              </a:rPr>
              <a:t>“One Person” calibration using magnetic wand</a:t>
            </a:r>
          </a:p>
          <a:p>
            <a:pPr marL="342900" indent="-342900" eaLnBrk="1" hangingPunct="1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FontTx/>
              <a:buChar char="•"/>
            </a:pPr>
            <a:r>
              <a:rPr lang="en-US" dirty="0">
                <a:latin typeface="Arial" charset="0"/>
              </a:rPr>
              <a:t>I</a:t>
            </a:r>
            <a:r>
              <a:rPr lang="en-US" dirty="0" smtClean="0">
                <a:latin typeface="Arial" charset="0"/>
              </a:rPr>
              <a:t>nterface </a:t>
            </a:r>
            <a:r>
              <a:rPr lang="en-US" dirty="0">
                <a:latin typeface="Arial" charset="0"/>
              </a:rPr>
              <a:t>to </a:t>
            </a:r>
            <a:r>
              <a:rPr lang="en-US" dirty="0" smtClean="0">
                <a:latin typeface="Arial" charset="0"/>
              </a:rPr>
              <a:t>C1, C64 or C2 Quad </a:t>
            </a:r>
            <a:r>
              <a:rPr lang="en-US" i="1" dirty="0">
                <a:latin typeface="Arial" charset="0"/>
              </a:rPr>
              <a:t>Protector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Controller with wireless modem</a:t>
            </a:r>
            <a:endParaRPr lang="en-US" dirty="0">
              <a:latin typeface="Arial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4800" y="6248399"/>
            <a:ext cx="7848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latin typeface="Arial" charset="0"/>
              </a:rPr>
              <a:t>* Sensor operates continuously; microprocessor reads sensor on 6 second intervals and transmits data if alarm condition exists; transmits ‘keep alive’ signal on 5 minute intervals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6350"/>
            <a:ext cx="8382000" cy="1139825"/>
          </a:xfrm>
        </p:spPr>
        <p:txBody>
          <a:bodyPr/>
          <a:lstStyle/>
          <a:p>
            <a:pPr algn="l"/>
            <a:r>
              <a:rPr lang="en-US" dirty="0"/>
              <a:t>GASMAX </a:t>
            </a:r>
            <a:r>
              <a:rPr lang="en-US" dirty="0" err="1" smtClean="0"/>
              <a:t>IIx</a:t>
            </a:r>
            <a:r>
              <a:rPr lang="en-US" sz="4000" dirty="0" smtClean="0"/>
              <a:t>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2400" dirty="0" smtClean="0"/>
              <a:t>DC-Powered </a:t>
            </a:r>
            <a:r>
              <a:rPr lang="en-US" sz="2400" dirty="0"/>
              <a:t>Wireless Gas </a:t>
            </a:r>
            <a:r>
              <a:rPr lang="en-US" sz="2400" dirty="0" smtClean="0"/>
              <a:t>Monitor for All Gases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378" y="114824"/>
            <a:ext cx="2819400" cy="59399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50" y="2705100"/>
            <a:ext cx="147354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7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4114800" y="1371600"/>
            <a:ext cx="4724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defPPr>
              <a:defRPr lang="en-US"/>
            </a:defPPr>
            <a:lvl1pPr marL="228600" indent="-228600" eaLnBrk="1" hangingPunct="1">
              <a:spcBef>
                <a:spcPts val="600"/>
              </a:spcBef>
              <a:spcAft>
                <a:spcPts val="1200"/>
              </a:spcAft>
              <a:buFontTx/>
              <a:buChar char="•"/>
              <a:defRPr sz="1800">
                <a:latin typeface="Arial" charset="0"/>
              </a:defRPr>
            </a:lvl1pPr>
            <a:lvl2pPr marL="571500">
              <a:defRPr sz="2400">
                <a:latin typeface="Times New Roman" pitchFamily="18" charset="0"/>
              </a:defRPr>
            </a:lvl2pPr>
            <a:lvl3pPr>
              <a:defRPr sz="2400">
                <a:latin typeface="Times New Roman" pitchFamily="18" charset="0"/>
              </a:defRPr>
            </a:lvl3pPr>
            <a:lvl4pPr>
              <a:defRPr sz="2400">
                <a:latin typeface="Times New Roman" pitchFamily="18" charset="0"/>
              </a:defRPr>
            </a:lvl4pPr>
            <a:lvl5pPr>
              <a:defRPr sz="2400"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9pPr>
          </a:lstStyle>
          <a:p>
            <a:r>
              <a:rPr lang="en-US" dirty="0"/>
              <a:t>Highly </a:t>
            </a:r>
            <a:r>
              <a:rPr lang="en-US" dirty="0"/>
              <a:t>reliable dual </a:t>
            </a:r>
            <a:r>
              <a:rPr lang="en-US" dirty="0"/>
              <a:t>wavelength </a:t>
            </a:r>
            <a:r>
              <a:rPr lang="en-US" dirty="0"/>
              <a:t>design with </a:t>
            </a:r>
            <a:r>
              <a:rPr lang="en-US" i="1" dirty="0"/>
              <a:t>calibrated</a:t>
            </a:r>
            <a:r>
              <a:rPr lang="en-US" dirty="0"/>
              <a:t> 4-20mA output</a:t>
            </a:r>
          </a:p>
          <a:p>
            <a:r>
              <a:rPr lang="en-US" dirty="0"/>
              <a:t>Five year warranty on sensor; </a:t>
            </a:r>
            <a:r>
              <a:rPr lang="en-US" dirty="0" smtClean="0"/>
              <a:t>twelve </a:t>
            </a:r>
            <a:r>
              <a:rPr lang="en-US" dirty="0"/>
              <a:t>year warranty on IR source</a:t>
            </a:r>
            <a:endParaRPr lang="en-US" dirty="0"/>
          </a:p>
          <a:p>
            <a:r>
              <a:rPr lang="en-US" dirty="0"/>
              <a:t>Available with flow cell for </a:t>
            </a:r>
            <a:r>
              <a:rPr lang="en-US" dirty="0" smtClean="0"/>
              <a:t>process monitoring </a:t>
            </a:r>
            <a:r>
              <a:rPr lang="en-US" dirty="0"/>
              <a:t>applications</a:t>
            </a:r>
            <a:endParaRPr lang="en-US" dirty="0"/>
          </a:p>
          <a:p>
            <a:r>
              <a:rPr lang="en-US" dirty="0"/>
              <a:t>Combine with GASMAX II for display, alarms, </a:t>
            </a:r>
            <a:r>
              <a:rPr lang="en-US" dirty="0" smtClean="0"/>
              <a:t>relays and MODBUS</a:t>
            </a:r>
            <a:r>
              <a:rPr lang="en-US" dirty="0"/>
              <a:t>®</a:t>
            </a:r>
          </a:p>
          <a:p>
            <a:r>
              <a:rPr lang="en-US" dirty="0"/>
              <a:t>CSA C22.2 No. </a:t>
            </a:r>
            <a:r>
              <a:rPr lang="en-US" dirty="0"/>
              <a:t>152 </a:t>
            </a:r>
            <a:r>
              <a:rPr lang="en-US" dirty="0" smtClean="0"/>
              <a:t>Performance Tested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Approved for Class 1 </a:t>
            </a:r>
            <a:r>
              <a:rPr lang="en-US" dirty="0"/>
              <a:t>Division </a:t>
            </a:r>
            <a:r>
              <a:rPr lang="en-US" dirty="0" smtClean="0"/>
              <a:t>1, Groups </a:t>
            </a:r>
            <a:r>
              <a:rPr lang="en-US" dirty="0"/>
              <a:t>B, C, </a:t>
            </a:r>
            <a:r>
              <a:rPr lang="en-US" dirty="0" smtClean="0"/>
              <a:t>D</a:t>
            </a:r>
          </a:p>
          <a:p>
            <a:r>
              <a:rPr lang="en-US" dirty="0" smtClean="0"/>
              <a:t>Suitable </a:t>
            </a:r>
            <a:r>
              <a:rPr lang="en-US" dirty="0"/>
              <a:t>for use in SIL-2 systems</a:t>
            </a: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228600" y="0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pPr eaLnBrk="1" hangingPunct="1"/>
            <a:r>
              <a:rPr lang="en-US" sz="4400" dirty="0">
                <a:latin typeface="+mj-lt"/>
                <a:ea typeface="+mj-ea"/>
                <a:cs typeface="+mj-cs"/>
              </a:rPr>
              <a:t>GDS-IR Infrared Sensor </a:t>
            </a:r>
          </a:p>
          <a:p>
            <a:pPr eaLnBrk="1" hangingPunct="1"/>
            <a:r>
              <a:rPr lang="en-US" sz="2400" dirty="0">
                <a:latin typeface="+mj-lt"/>
                <a:ea typeface="+mj-ea"/>
                <a:cs typeface="+mj-cs"/>
              </a:rPr>
              <a:t>Stand-alone Infrared Combustible 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&amp; CO</a:t>
            </a:r>
            <a:r>
              <a:rPr lang="en-US" sz="2400" baseline="-25000" dirty="0" smtClean="0">
                <a:latin typeface="+mj-lt"/>
                <a:ea typeface="+mj-ea"/>
                <a:cs typeface="+mj-cs"/>
              </a:rPr>
              <a:t>2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Gas </a:t>
            </a:r>
            <a:r>
              <a:rPr lang="en-US" sz="2400" dirty="0">
                <a:latin typeface="+mj-lt"/>
                <a:ea typeface="+mj-ea"/>
                <a:cs typeface="+mj-cs"/>
              </a:rPr>
              <a:t>Sensor</a:t>
            </a:r>
          </a:p>
        </p:txBody>
      </p:sp>
      <p:pic>
        <p:nvPicPr>
          <p:cNvPr id="108548" name="Picture 4" descr="GDS_IR_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371600"/>
            <a:ext cx="15867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9" name="Picture 5" descr="GDSIR_Duct_Mou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71600"/>
            <a:ext cx="74612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101" y="3629025"/>
            <a:ext cx="789521" cy="16764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323850" y="1143000"/>
            <a:ext cx="843915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8600" y="0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pPr eaLnBrk="1" hangingPunct="1"/>
            <a:r>
              <a:rPr lang="en-US" sz="4400" dirty="0" smtClean="0">
                <a:latin typeface="+mj-lt"/>
                <a:ea typeface="+mj-ea"/>
                <a:cs typeface="+mj-cs"/>
              </a:rPr>
              <a:t>GDS-50</a:t>
            </a: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2400" dirty="0" smtClean="0">
                <a:latin typeface="+mj-lt"/>
                <a:ea typeface="+mj-ea"/>
                <a:cs typeface="+mj-cs"/>
              </a:rPr>
              <a:t>DC-Powered </a:t>
            </a:r>
            <a:r>
              <a:rPr lang="en-US" sz="2400" dirty="0">
                <a:latin typeface="+mj-lt"/>
                <a:ea typeface="+mj-ea"/>
                <a:cs typeface="+mj-cs"/>
              </a:rPr>
              <a:t>Remote 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Infrared 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Combustible &amp; CO</a:t>
            </a:r>
            <a:r>
              <a:rPr lang="en-US" sz="2400" baseline="-25000" dirty="0" smtClean="0">
                <a:latin typeface="+mj-lt"/>
                <a:ea typeface="+mj-ea"/>
                <a:cs typeface="+mj-cs"/>
              </a:rPr>
              <a:t>2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Sensor </a:t>
            </a:r>
            <a:r>
              <a:rPr lang="en-US" sz="2400" dirty="0">
                <a:latin typeface="+mj-lt"/>
                <a:ea typeface="+mj-ea"/>
                <a:cs typeface="+mj-cs"/>
              </a:rPr>
              <a:t>Transmitter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810000" y="1447800"/>
            <a:ext cx="4343400" cy="425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marL="2286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  <a:buFontTx/>
              <a:buChar char="•"/>
            </a:pPr>
            <a:r>
              <a:rPr lang="en-US" sz="1800" dirty="0">
                <a:latin typeface="Arial" charset="0"/>
              </a:rPr>
              <a:t>Remote </a:t>
            </a:r>
            <a:r>
              <a:rPr lang="en-US" sz="1800" dirty="0" smtClean="0">
                <a:latin typeface="Arial" charset="0"/>
              </a:rPr>
              <a:t>sensor transmitter </a:t>
            </a:r>
            <a:r>
              <a:rPr lang="en-US" sz="1800" dirty="0">
                <a:latin typeface="Arial" charset="0"/>
              </a:rPr>
              <a:t>for </a:t>
            </a:r>
            <a:r>
              <a:rPr lang="en-US" sz="1800" dirty="0" smtClean="0">
                <a:latin typeface="Arial" charset="0"/>
              </a:rPr>
              <a:t>GDS </a:t>
            </a:r>
            <a:r>
              <a:rPr lang="en-US" sz="1800" dirty="0">
                <a:latin typeface="Arial" charset="0"/>
              </a:rPr>
              <a:t>Corp </a:t>
            </a:r>
            <a:r>
              <a:rPr lang="en-US" sz="1800" dirty="0" smtClean="0">
                <a:latin typeface="Arial" charset="0"/>
              </a:rPr>
              <a:t>SmartIR infrared sensors </a:t>
            </a:r>
            <a:endParaRPr lang="en-US" sz="1800" dirty="0">
              <a:latin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1200"/>
              </a:spcAft>
              <a:buFontTx/>
              <a:buChar char="•"/>
            </a:pPr>
            <a:r>
              <a:rPr lang="en-US" sz="1800" dirty="0">
                <a:latin typeface="Arial" charset="0"/>
              </a:rPr>
              <a:t>Standard </a:t>
            </a:r>
            <a:r>
              <a:rPr lang="en-US" sz="1800" dirty="0" smtClean="0">
                <a:latin typeface="Arial" charset="0"/>
              </a:rPr>
              <a:t>3-wire </a:t>
            </a:r>
            <a:r>
              <a:rPr lang="en-US" sz="1800" dirty="0">
                <a:latin typeface="Arial" charset="0"/>
              </a:rPr>
              <a:t>4-20mA output 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  <a:buFontTx/>
              <a:buChar char="•"/>
            </a:pPr>
            <a:r>
              <a:rPr lang="en-US" sz="1800" dirty="0" smtClean="0">
                <a:latin typeface="Arial" charset="0"/>
              </a:rPr>
              <a:t>Sensors for methane, propane, hydrocarbons and carbon dioxide</a:t>
            </a:r>
            <a:endParaRPr lang="en-US" sz="1800" dirty="0">
              <a:latin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1200"/>
              </a:spcAft>
              <a:buFontTx/>
              <a:buChar char="•"/>
            </a:pPr>
            <a:r>
              <a:rPr lang="en-US" sz="1800" dirty="0" smtClean="0">
                <a:latin typeface="Arial" charset="0"/>
              </a:rPr>
              <a:t>Field-replaceable sensor modules</a:t>
            </a:r>
            <a:endParaRPr lang="en-US" sz="1800" dirty="0">
              <a:latin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1200"/>
              </a:spcAft>
              <a:buFontTx/>
              <a:buChar char="•"/>
            </a:pPr>
            <a:r>
              <a:rPr lang="en-US" sz="1800" dirty="0" smtClean="0">
                <a:latin typeface="Arial" charset="0"/>
              </a:rPr>
              <a:t>Receiving </a:t>
            </a:r>
            <a:r>
              <a:rPr lang="en-US" sz="1800" dirty="0">
                <a:latin typeface="Arial" charset="0"/>
              </a:rPr>
              <a:t>device must provide for zero </a:t>
            </a:r>
            <a:r>
              <a:rPr lang="en-US" sz="1800" dirty="0" smtClean="0">
                <a:latin typeface="Arial" charset="0"/>
              </a:rPr>
              <a:t>and </a:t>
            </a:r>
            <a:r>
              <a:rPr lang="en-US" sz="1800" dirty="0" smtClean="0">
                <a:latin typeface="Arial" charset="0"/>
              </a:rPr>
              <a:t>span </a:t>
            </a:r>
            <a:r>
              <a:rPr lang="en-US" sz="1800" dirty="0">
                <a:latin typeface="Arial" charset="0"/>
              </a:rPr>
              <a:t>calibration adjustment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  <a:buFontTx/>
              <a:buChar char="•"/>
            </a:pPr>
            <a:r>
              <a:rPr lang="en-US" sz="1800" dirty="0">
                <a:latin typeface="Arial" charset="0"/>
              </a:rPr>
              <a:t>Easy interface to all GDS Corp. alarm and display controllers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03" y="1409700"/>
            <a:ext cx="3162572" cy="4419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Connector 10"/>
          <p:cNvCxnSpPr/>
          <p:nvPr/>
        </p:nvCxnSpPr>
        <p:spPr>
          <a:xfrm>
            <a:off x="323850" y="1143000"/>
            <a:ext cx="843915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72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8600" y="0"/>
            <a:ext cx="76390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pPr eaLnBrk="1" hangingPunct="1"/>
            <a:r>
              <a:rPr lang="en-US" sz="4400" dirty="0">
                <a:latin typeface="+mj-lt"/>
                <a:ea typeface="+mj-ea"/>
                <a:cs typeface="+mj-cs"/>
              </a:rPr>
              <a:t>GDS-49</a:t>
            </a: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2400" dirty="0">
                <a:latin typeface="+mj-lt"/>
                <a:ea typeface="+mj-ea"/>
                <a:cs typeface="+mj-cs"/>
              </a:rPr>
              <a:t>Loop-Powered Remote 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Toxic Sensor </a:t>
            </a:r>
            <a:r>
              <a:rPr lang="en-US" sz="2400" dirty="0">
                <a:latin typeface="+mj-lt"/>
                <a:ea typeface="+mj-ea"/>
                <a:cs typeface="+mj-cs"/>
              </a:rPr>
              <a:t>Transmitter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810000" y="1447800"/>
            <a:ext cx="4343400" cy="425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marL="2286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  <a:buFontTx/>
              <a:buChar char="•"/>
            </a:pPr>
            <a:r>
              <a:rPr lang="en-US" sz="1800" dirty="0">
                <a:latin typeface="Arial" charset="0"/>
              </a:rPr>
              <a:t>Remote </a:t>
            </a:r>
            <a:r>
              <a:rPr lang="en-US" sz="1800" dirty="0" smtClean="0">
                <a:latin typeface="Arial" charset="0"/>
              </a:rPr>
              <a:t>sensor transmitter </a:t>
            </a:r>
            <a:r>
              <a:rPr lang="en-US" sz="1800" dirty="0">
                <a:latin typeface="Arial" charset="0"/>
              </a:rPr>
              <a:t>for all GDS Corp electrochemical sensors 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  <a:buFontTx/>
              <a:buChar char="•"/>
            </a:pPr>
            <a:r>
              <a:rPr lang="en-US" sz="1800" dirty="0">
                <a:latin typeface="Arial" charset="0"/>
              </a:rPr>
              <a:t>Standard 2-wire 4-20mA output 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  <a:buFontTx/>
              <a:buChar char="•"/>
            </a:pPr>
            <a:r>
              <a:rPr lang="en-US" sz="1800" dirty="0">
                <a:latin typeface="Arial" charset="0"/>
              </a:rPr>
              <a:t>CSA certified for Explosion Proof </a:t>
            </a:r>
            <a:br>
              <a:rPr lang="en-US" sz="1800" dirty="0">
                <a:latin typeface="Arial" charset="0"/>
              </a:rPr>
            </a:br>
            <a:r>
              <a:rPr lang="en-US" sz="1800" dirty="0">
                <a:latin typeface="Arial" charset="0"/>
              </a:rPr>
              <a:t>or Intrinsically Safe installations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  <a:buFontTx/>
              <a:buChar char="•"/>
            </a:pPr>
            <a:r>
              <a:rPr lang="en-US" sz="1800" dirty="0">
                <a:latin typeface="Arial" charset="0"/>
              </a:rPr>
              <a:t>Field-replaceable sensor modules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  <a:buFontTx/>
              <a:buChar char="•"/>
            </a:pPr>
            <a:r>
              <a:rPr lang="en-US" sz="1800" dirty="0" smtClean="0">
                <a:latin typeface="Arial" charset="0"/>
              </a:rPr>
              <a:t>Receiving </a:t>
            </a:r>
            <a:r>
              <a:rPr lang="en-US" sz="1800" dirty="0">
                <a:latin typeface="Arial" charset="0"/>
              </a:rPr>
              <a:t>device must provide for zero </a:t>
            </a:r>
            <a:r>
              <a:rPr lang="en-US" sz="1800" dirty="0" smtClean="0">
                <a:latin typeface="Arial" charset="0"/>
              </a:rPr>
              <a:t>and </a:t>
            </a:r>
            <a:r>
              <a:rPr lang="en-US" sz="1800" dirty="0" smtClean="0">
                <a:latin typeface="Arial" charset="0"/>
              </a:rPr>
              <a:t>span </a:t>
            </a:r>
            <a:r>
              <a:rPr lang="en-US" sz="1800" dirty="0">
                <a:latin typeface="Arial" charset="0"/>
              </a:rPr>
              <a:t>calibration adjustment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  <a:buFontTx/>
              <a:buChar char="•"/>
            </a:pPr>
            <a:r>
              <a:rPr lang="en-US" sz="1800" dirty="0">
                <a:latin typeface="Arial" charset="0"/>
              </a:rPr>
              <a:t>Easy interface to all GDS Corp. alarm and display controllers</a:t>
            </a: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457200" y="5257800"/>
            <a:ext cx="630238" cy="747713"/>
            <a:chOff x="1584" y="2880"/>
            <a:chExt cx="397" cy="471"/>
          </a:xfrm>
        </p:grpSpPr>
        <p:pic>
          <p:nvPicPr>
            <p:cNvPr id="7" name="Picture 9" descr="csa_c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2880"/>
              <a:ext cx="390" cy="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1776" y="3216"/>
              <a:ext cx="20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800">
                  <a:latin typeface="Arial" charset="0"/>
                </a:rPr>
                <a:t>US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1584" y="3216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800">
                  <a:latin typeface="Arial" charset="0"/>
                </a:rPr>
                <a:t>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03" y="1409700"/>
            <a:ext cx="3162572" cy="4419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Connector 10"/>
          <p:cNvCxnSpPr/>
          <p:nvPr/>
        </p:nvCxnSpPr>
        <p:spPr>
          <a:xfrm>
            <a:off x="323850" y="1143000"/>
            <a:ext cx="843915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78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8600" y="0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pPr eaLnBrk="1" hangingPunct="1"/>
            <a:r>
              <a:rPr lang="en-US" sz="4400" dirty="0" smtClean="0">
                <a:latin typeface="+mj-lt"/>
                <a:ea typeface="+mj-ea"/>
                <a:cs typeface="+mj-cs"/>
              </a:rPr>
              <a:t>GDS-48</a:t>
            </a: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2400" dirty="0" smtClean="0">
                <a:latin typeface="+mj-lt"/>
                <a:ea typeface="+mj-ea"/>
                <a:cs typeface="+mj-cs"/>
              </a:rPr>
              <a:t>Direct Bridge Remote Sensor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810000" y="1447800"/>
            <a:ext cx="4953000" cy="425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marL="2286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  <a:buFontTx/>
              <a:buChar char="•"/>
            </a:pPr>
            <a:r>
              <a:rPr lang="en-US" sz="1800" dirty="0">
                <a:latin typeface="Arial" charset="0"/>
              </a:rPr>
              <a:t>Remote </a:t>
            </a:r>
            <a:r>
              <a:rPr lang="en-US" sz="1800" dirty="0" smtClean="0">
                <a:latin typeface="Arial" charset="0"/>
              </a:rPr>
              <a:t>sensor for catalytic bead, photoionization and SmartIR infrared sensors</a:t>
            </a:r>
            <a:endParaRPr lang="en-US" sz="1800" dirty="0">
              <a:latin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1200"/>
              </a:spcAft>
              <a:buFontTx/>
              <a:buChar char="•"/>
            </a:pPr>
            <a:r>
              <a:rPr lang="en-US" sz="1800" dirty="0" smtClean="0">
                <a:latin typeface="Arial" charset="0"/>
              </a:rPr>
              <a:t>3-wire “direct bridge” output  (not 4-20mA)</a:t>
            </a:r>
            <a:endParaRPr lang="en-US" sz="1800" dirty="0">
              <a:latin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1200"/>
              </a:spcAft>
              <a:buFontTx/>
              <a:buChar char="•"/>
            </a:pPr>
            <a:r>
              <a:rPr lang="en-US" sz="1800" dirty="0" smtClean="0">
                <a:latin typeface="Arial" charset="0"/>
              </a:rPr>
              <a:t>Sensors for all hydrocarbons, most volatile organics including benzene and toluene, and carbon dioxide</a:t>
            </a:r>
            <a:endParaRPr lang="en-US" sz="1800" dirty="0">
              <a:latin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1200"/>
              </a:spcAft>
              <a:buFontTx/>
              <a:buChar char="•"/>
            </a:pPr>
            <a:r>
              <a:rPr lang="en-US" sz="1800" dirty="0" smtClean="0">
                <a:latin typeface="Arial" charset="0"/>
              </a:rPr>
              <a:t>Field-replaceable sensor modules</a:t>
            </a:r>
            <a:endParaRPr lang="en-US" sz="1800" dirty="0">
              <a:latin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1200"/>
              </a:spcAft>
              <a:buFontTx/>
              <a:buChar char="•"/>
            </a:pPr>
            <a:r>
              <a:rPr lang="en-US" sz="1800" dirty="0">
                <a:latin typeface="Arial" charset="0"/>
              </a:rPr>
              <a:t>NOTE: Receiving device must provide for zero / span calibration adjustment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  <a:buFontTx/>
              <a:buChar char="•"/>
            </a:pPr>
            <a:r>
              <a:rPr lang="en-US" sz="1800" dirty="0">
                <a:latin typeface="Arial" charset="0"/>
              </a:rPr>
              <a:t>I</a:t>
            </a:r>
            <a:r>
              <a:rPr lang="en-US" sz="1800" dirty="0" smtClean="0">
                <a:latin typeface="Arial" charset="0"/>
              </a:rPr>
              <a:t>nterface </a:t>
            </a:r>
            <a:r>
              <a:rPr lang="en-US" sz="1800" dirty="0">
                <a:latin typeface="Arial" charset="0"/>
              </a:rPr>
              <a:t>to all GDS Corp. alarm and display </a:t>
            </a:r>
            <a:r>
              <a:rPr lang="en-US" sz="1800" dirty="0" smtClean="0">
                <a:latin typeface="Arial" charset="0"/>
              </a:rPr>
              <a:t>controllers configured for ‘direct bridge’ input</a:t>
            </a:r>
            <a:endParaRPr lang="en-US" sz="1800" dirty="0">
              <a:latin typeface="Arial" charset="0"/>
            </a:endParaRP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457200" y="5257800"/>
            <a:ext cx="630238" cy="747713"/>
            <a:chOff x="1584" y="2880"/>
            <a:chExt cx="397" cy="471"/>
          </a:xfrm>
        </p:grpSpPr>
        <p:pic>
          <p:nvPicPr>
            <p:cNvPr id="7" name="Picture 9" descr="csa_c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2880"/>
              <a:ext cx="390" cy="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1776" y="3216"/>
              <a:ext cx="20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800">
                  <a:latin typeface="Arial" charset="0"/>
                </a:rPr>
                <a:t>US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1584" y="3216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800">
                  <a:latin typeface="Arial" charset="0"/>
                </a:rPr>
                <a:t>C</a:t>
              </a: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323850" y="1143000"/>
            <a:ext cx="843915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" y="1524000"/>
            <a:ext cx="2843213" cy="417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28600" y="0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pPr eaLnBrk="1" hangingPunct="1"/>
            <a:r>
              <a:rPr lang="en-US" sz="4400" dirty="0" err="1" smtClean="0">
                <a:latin typeface="+mj-lt"/>
                <a:ea typeface="+mj-ea"/>
                <a:cs typeface="+mj-cs"/>
              </a:rPr>
              <a:t>SharpEye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® Flame Detectors</a:t>
            </a:r>
            <a:endParaRPr lang="en-US" sz="4400" dirty="0">
              <a:latin typeface="+mj-lt"/>
              <a:ea typeface="+mj-ea"/>
              <a:cs typeface="+mj-cs"/>
            </a:endParaRPr>
          </a:p>
          <a:p>
            <a:pPr eaLnBrk="1" hangingPunct="1"/>
            <a:r>
              <a:rPr lang="en-US" sz="2400" dirty="0" smtClean="0">
                <a:latin typeface="+mj-lt"/>
                <a:ea typeface="+mj-ea"/>
                <a:cs typeface="+mj-cs"/>
              </a:rPr>
              <a:t>Self-Contained Flame Detectors for Critical Applications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23850" y="1143000"/>
            <a:ext cx="843915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58" y="1834039"/>
            <a:ext cx="1453184" cy="1245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895600" y="1447800"/>
            <a:ext cx="58674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marL="2286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  <a:buFontTx/>
              <a:buChar char="•"/>
            </a:pPr>
            <a:r>
              <a:rPr lang="en-US" sz="1800" dirty="0" smtClean="0">
                <a:latin typeface="Arial" charset="0"/>
              </a:rPr>
              <a:t>Triple Spectrum design for long distance detection and highest immunity to false alarms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  <a:buFontTx/>
              <a:buChar char="•"/>
            </a:pPr>
            <a:r>
              <a:rPr lang="en-US" sz="1800" dirty="0" smtClean="0">
                <a:latin typeface="Arial" charset="0"/>
              </a:rPr>
              <a:t>Detects 0.1m</a:t>
            </a:r>
            <a:r>
              <a:rPr lang="en-US" sz="1800" baseline="30000" dirty="0" smtClean="0">
                <a:latin typeface="Arial" charset="0"/>
              </a:rPr>
              <a:t>2</a:t>
            </a:r>
            <a:r>
              <a:rPr lang="en-US" sz="1800" dirty="0" smtClean="0">
                <a:latin typeface="Arial" charset="0"/>
              </a:rPr>
              <a:t> gasoline pan fire at 65 meters in less than 5 seconds </a:t>
            </a:r>
            <a:endParaRPr lang="en-US" sz="1800" dirty="0" smtClean="0"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" y="144565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SharpEye</a:t>
            </a:r>
            <a:r>
              <a:rPr lang="en-US" dirty="0" smtClean="0"/>
              <a:t> 40/40I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08" y="3886200"/>
            <a:ext cx="1453184" cy="1245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-25883" y="3421618"/>
            <a:ext cx="296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SharpEye</a:t>
            </a:r>
            <a:r>
              <a:rPr lang="en-US" dirty="0" smtClean="0"/>
              <a:t> 40/40L/LB</a:t>
            </a:r>
            <a:endParaRPr lang="en-US" dirty="0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962276" y="3421618"/>
            <a:ext cx="58674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marL="2286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  <a:buFontTx/>
              <a:buChar char="•"/>
            </a:pPr>
            <a:r>
              <a:rPr lang="en-US" sz="1800" dirty="0" smtClean="0">
                <a:latin typeface="Arial" charset="0"/>
              </a:rPr>
              <a:t>UV / IR design for long distance detection and high immunity to false alarms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  <a:buFontTx/>
              <a:buChar char="•"/>
            </a:pPr>
            <a:r>
              <a:rPr lang="en-US" sz="1800" dirty="0" smtClean="0">
                <a:latin typeface="Arial" charset="0"/>
              </a:rPr>
              <a:t>Detects 0.1m</a:t>
            </a:r>
            <a:r>
              <a:rPr lang="en-US" sz="1800" baseline="30000" dirty="0" smtClean="0">
                <a:latin typeface="Arial" charset="0"/>
              </a:rPr>
              <a:t>2</a:t>
            </a:r>
            <a:r>
              <a:rPr lang="en-US" sz="1800" dirty="0" smtClean="0">
                <a:latin typeface="Arial" charset="0"/>
              </a:rPr>
              <a:t> gasoline pan fire at 15 meters in less than 5 seconds 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  <a:buFontTx/>
              <a:buChar char="•"/>
            </a:pPr>
            <a:r>
              <a:rPr lang="en-US" sz="1800" dirty="0" smtClean="0">
                <a:latin typeface="Arial" charset="0"/>
              </a:rPr>
              <a:t>Detects hydrocarbon, hydroxyl fuels, metal and inorganic fires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8600" y="6363653"/>
            <a:ext cx="670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Contact GDS Corp for additional flame detector options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5645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GDS-58XP Sample Draw System</a:t>
            </a:r>
            <a:r>
              <a:rPr lang="en-US" sz="6600" dirty="0" smtClean="0">
                <a:solidFill>
                  <a:srgbClr val="FFFF00"/>
                </a:solidFill>
              </a:rPr>
              <a:t/>
            </a:r>
            <a:br>
              <a:rPr lang="en-US" sz="6600" dirty="0" smtClean="0">
                <a:solidFill>
                  <a:srgbClr val="FFFF00"/>
                </a:solidFill>
              </a:rPr>
            </a:br>
            <a:r>
              <a:rPr lang="en-US" sz="2700" dirty="0" smtClean="0"/>
              <a:t>Self-Contained Sample Draw for Hazardous Areas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14600"/>
            <a:ext cx="3333750" cy="2325969"/>
          </a:xfrm>
          <a:prstGeom prst="rect">
            <a:avLst/>
          </a:prstGeom>
        </p:spPr>
      </p:pic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3933825" y="1295400"/>
            <a:ext cx="5181600" cy="4953000"/>
          </a:xfrm>
        </p:spPr>
        <p:txBody>
          <a:bodyPr>
            <a:normAutofit/>
          </a:bodyPr>
          <a:lstStyle/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latin typeface="Arial" charset="0"/>
              </a:rPr>
              <a:t>Designed to pull from wet / dirty locations where ambient sensor will </a:t>
            </a:r>
            <a:r>
              <a:rPr lang="en-US" sz="1800" i="1" dirty="0" smtClean="0">
                <a:latin typeface="Arial" charset="0"/>
              </a:rPr>
              <a:t>not</a:t>
            </a:r>
            <a:r>
              <a:rPr lang="en-US" sz="1800" dirty="0" smtClean="0">
                <a:latin typeface="Arial" charset="0"/>
              </a:rPr>
              <a:t> work. 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latin typeface="Arial" charset="0"/>
              </a:rPr>
              <a:t>Long life brushless 24VDC sample pump with built-in low flow warning switch 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latin typeface="Arial" charset="0"/>
              </a:rPr>
              <a:t>Adjustable flow meter visually confirms flow</a:t>
            </a:r>
            <a:endParaRPr lang="en-US" sz="1800" dirty="0" smtClean="0">
              <a:effectLst/>
              <a:latin typeface="Arial" charset="0"/>
            </a:endParaRP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latin typeface="Arial" charset="0"/>
              </a:rPr>
              <a:t>GASMAX II gas monitor supports all GDS Corp toxic or combustible sensors*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latin typeface="Arial" charset="0"/>
              </a:rPr>
              <a:t>Sample lines up to 100m / 300 </a:t>
            </a:r>
            <a:r>
              <a:rPr lang="en-US" sz="1800" dirty="0" err="1" smtClean="0">
                <a:latin typeface="Arial" charset="0"/>
              </a:rPr>
              <a:t>ft</a:t>
            </a:r>
            <a:r>
              <a:rPr lang="en-US" sz="1800" dirty="0" smtClean="0">
                <a:latin typeface="Arial" charset="0"/>
              </a:rPr>
              <a:t> in length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latin typeface="Arial" charset="0"/>
              </a:rPr>
              <a:t>Dual programmable 5A alarm relays and MODBUS output standard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effectLst/>
                <a:latin typeface="Arial" charset="0"/>
              </a:rPr>
              <a:t>Prompted calibration procedure and built-in Run / Cal valve for easy maintenance</a:t>
            </a:r>
            <a:endParaRPr lang="en-US" sz="1800" dirty="0"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468668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Flowmeter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23850" y="1676400"/>
            <a:ext cx="1162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Inlet &amp; Run / Cal</a:t>
            </a:r>
            <a:br>
              <a:rPr lang="en-US" sz="1400" dirty="0" smtClean="0"/>
            </a:br>
            <a:r>
              <a:rPr lang="en-US" sz="1400" dirty="0" smtClean="0"/>
              <a:t>Valve 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343150" y="199138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GASMAX</a:t>
            </a:r>
          </a:p>
          <a:p>
            <a:pPr algn="ctr"/>
            <a:r>
              <a:rPr lang="en-US" sz="1400" dirty="0" smtClean="0"/>
              <a:t>Monitor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257425" y="49530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Sensor &amp; Flow Cell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38100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DC Sample Pump</a:t>
            </a:r>
            <a:endParaRPr lang="en-US" sz="14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23850" y="1143000"/>
            <a:ext cx="843915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00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Today’s Agenda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153400" cy="4572000"/>
          </a:xfrm>
        </p:spPr>
        <p:txBody>
          <a:bodyPr>
            <a:normAutofit/>
          </a:bodyPr>
          <a:lstStyle/>
          <a:p>
            <a:pPr marL="457200" indent="-457200">
              <a:spcBef>
                <a:spcPct val="40000"/>
              </a:spcBef>
              <a:buClr>
                <a:schemeClr val="tx1"/>
              </a:buClr>
              <a:buSzTx/>
              <a:buFontTx/>
              <a:buChar char="•"/>
            </a:pPr>
            <a:r>
              <a:rPr lang="en-US" dirty="0" smtClean="0"/>
              <a:t>Gas Detection </a:t>
            </a:r>
            <a:r>
              <a:rPr lang="en-US" dirty="0" smtClean="0"/>
              <a:t>System Requirements</a:t>
            </a:r>
            <a:endParaRPr lang="en-US" dirty="0"/>
          </a:p>
          <a:p>
            <a:pPr marL="457200" indent="-457200">
              <a:spcBef>
                <a:spcPct val="40000"/>
              </a:spcBef>
              <a:buClr>
                <a:schemeClr val="tx1"/>
              </a:buClr>
              <a:buSzTx/>
              <a:buFontTx/>
              <a:buChar char="•"/>
            </a:pPr>
            <a:r>
              <a:rPr lang="en-US" dirty="0" smtClean="0"/>
              <a:t>Gas and Flame Monitors &amp; Sensors</a:t>
            </a:r>
            <a:endParaRPr lang="en-US" dirty="0" smtClean="0"/>
          </a:p>
          <a:p>
            <a:pPr marL="457200" indent="-457200">
              <a:spcBef>
                <a:spcPct val="40000"/>
              </a:spcBef>
              <a:buClr>
                <a:schemeClr val="tx1"/>
              </a:buClr>
              <a:buSzTx/>
              <a:buFontTx/>
              <a:buChar char="•"/>
            </a:pPr>
            <a:r>
              <a:rPr lang="en-US" dirty="0" smtClean="0"/>
              <a:t>Display </a:t>
            </a:r>
            <a:r>
              <a:rPr lang="en-US" dirty="0" smtClean="0"/>
              <a:t>&amp; Alarm Controllers</a:t>
            </a:r>
          </a:p>
          <a:p>
            <a:pPr marL="457200" indent="-457200">
              <a:spcBef>
                <a:spcPct val="40000"/>
              </a:spcBef>
              <a:buClr>
                <a:schemeClr val="tx1"/>
              </a:buClr>
              <a:buSzTx/>
              <a:buFontTx/>
              <a:buChar char="•"/>
            </a:pPr>
            <a:r>
              <a:rPr lang="en-US" dirty="0" smtClean="0"/>
              <a:t>Process Monitors</a:t>
            </a:r>
            <a:endParaRPr lang="en-US" dirty="0"/>
          </a:p>
          <a:p>
            <a:pPr marL="457200" indent="-457200">
              <a:spcBef>
                <a:spcPct val="40000"/>
              </a:spcBef>
              <a:buClr>
                <a:schemeClr val="tx1"/>
              </a:buClr>
              <a:buSzTx/>
              <a:buFontTx/>
              <a:buChar char="•"/>
            </a:pPr>
            <a:r>
              <a:rPr lang="en-US" dirty="0" smtClean="0"/>
              <a:t>Custom </a:t>
            </a:r>
            <a:r>
              <a:rPr lang="en-US" dirty="0"/>
              <a:t>Applications</a:t>
            </a:r>
            <a:r>
              <a:rPr lang="en-US" sz="3600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143000"/>
          </a:xfrm>
        </p:spPr>
        <p:txBody>
          <a:bodyPr>
            <a:normAutofit/>
          </a:bodyPr>
          <a:lstStyle/>
          <a:p>
            <a:r>
              <a:rPr lang="en-US" dirty="0"/>
              <a:t>Display &amp; Alarm Controllers 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>
          <a:xfrm>
            <a:off x="2895600" y="1143000"/>
            <a:ext cx="6019800" cy="4876800"/>
          </a:xfrm>
        </p:spPr>
        <p:txBody>
          <a:bodyPr>
            <a:noAutofit/>
          </a:bodyPr>
          <a:lstStyle/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2000" dirty="0">
                <a:latin typeface="Arial" charset="0"/>
              </a:rPr>
              <a:t>C</a:t>
            </a:r>
            <a:r>
              <a:rPr lang="en-US" sz="2000" dirty="0" smtClean="0">
                <a:latin typeface="Arial" charset="0"/>
              </a:rPr>
              <a:t>entral point of display &amp; control for entire gas detection system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2000" dirty="0" smtClean="0">
                <a:latin typeface="Arial" charset="0"/>
              </a:rPr>
              <a:t>Easy a</a:t>
            </a:r>
            <a:r>
              <a:rPr lang="en-US" sz="2000" dirty="0" smtClean="0">
                <a:latin typeface="Arial" charset="0"/>
              </a:rPr>
              <a:t>ccess to alarm values and settings   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2000" dirty="0" smtClean="0">
                <a:latin typeface="Arial" charset="0"/>
              </a:rPr>
              <a:t>Input signal conditioning for a wide range of sensors and devices</a:t>
            </a:r>
            <a:endParaRPr lang="en-US" sz="2000" dirty="0" smtClean="0">
              <a:latin typeface="Arial" charset="0"/>
            </a:endParaRP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2000" dirty="0" smtClean="0">
                <a:latin typeface="Arial" charset="0"/>
              </a:rPr>
              <a:t>Calibration for low cost sensor transmitters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2000" dirty="0" smtClean="0">
                <a:latin typeface="Arial" charset="0"/>
              </a:rPr>
              <a:t>Programmable relay output logic for system optimization, includes Voting, Zones and </a:t>
            </a:r>
            <a:br>
              <a:rPr lang="en-US" sz="2000" dirty="0" smtClean="0">
                <a:latin typeface="Arial" charset="0"/>
              </a:rPr>
            </a:br>
            <a:r>
              <a:rPr lang="en-US" sz="2000" dirty="0" smtClean="0">
                <a:latin typeface="Arial" charset="0"/>
              </a:rPr>
              <a:t>Channel / Relay Overrides*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2000" dirty="0" smtClean="0">
                <a:latin typeface="Arial" charset="0"/>
              </a:rPr>
              <a:t>Excitation power for remote sensors and monitors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2000" dirty="0" smtClean="0">
                <a:latin typeface="Arial" charset="0"/>
              </a:rPr>
              <a:t>Simplified interface to plant-wide control systems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endParaRPr lang="en-US" sz="2000" dirty="0" smtClean="0">
              <a:latin typeface="Arial" charset="0"/>
            </a:endParaRPr>
          </a:p>
        </p:txBody>
      </p:sp>
      <p:pic>
        <p:nvPicPr>
          <p:cNvPr id="4" name="Picture 25" descr="Generic Controller G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14600"/>
            <a:ext cx="2286000" cy="1797819"/>
          </a:xfrm>
          <a:prstGeom prst="rect">
            <a:avLst/>
          </a:prstGeom>
          <a:noFill/>
          <a:effectLst>
            <a:glow rad="1397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21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1143000"/>
          </a:xfrm>
        </p:spPr>
        <p:txBody>
          <a:bodyPr/>
          <a:lstStyle/>
          <a:p>
            <a:pPr algn="l"/>
            <a:r>
              <a:rPr lang="en-US" dirty="0" smtClean="0"/>
              <a:t>“C2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i="1" dirty="0" smtClean="0"/>
              <a:t>Quad</a:t>
            </a:r>
            <a:r>
              <a:rPr lang="en-US" dirty="0" smtClean="0"/>
              <a:t> Protector” Controller</a:t>
            </a:r>
            <a:r>
              <a:rPr lang="en-US" sz="4000" dirty="0">
                <a:solidFill>
                  <a:srgbClr val="FFFF00"/>
                </a:solidFill>
              </a:rPr>
              <a:t/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2400" dirty="0" smtClean="0"/>
              <a:t>Four </a:t>
            </a:r>
            <a:r>
              <a:rPr lang="en-US" sz="2400" dirty="0"/>
              <a:t>Channel Display &amp; Alarm Controller</a:t>
            </a:r>
          </a:p>
        </p:txBody>
      </p:sp>
      <p:sp>
        <p:nvSpPr>
          <p:cNvPr id="413699" name="Rectangle 3"/>
          <p:cNvSpPr>
            <a:spLocks noChangeArrowheads="1"/>
          </p:cNvSpPr>
          <p:nvPr/>
        </p:nvSpPr>
        <p:spPr bwMode="auto">
          <a:xfrm>
            <a:off x="304800" y="1371600"/>
            <a:ext cx="5105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FontTx/>
              <a:buChar char="•"/>
            </a:pPr>
            <a:r>
              <a:rPr lang="en-US" dirty="0" smtClean="0">
                <a:latin typeface="Arial" charset="0"/>
              </a:rPr>
              <a:t>Input 4 analog, 4 direct bridge, 2 analog / 2 bridge inputs or wireless</a:t>
            </a:r>
          </a:p>
          <a:p>
            <a:pPr marL="342900" indent="-342900" eaLnBrk="1" hangingPunct="1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FontTx/>
              <a:buChar char="•"/>
            </a:pPr>
            <a:r>
              <a:rPr lang="en-US" dirty="0" smtClean="0">
                <a:latin typeface="Arial" charset="0"/>
              </a:rPr>
              <a:t>Graphic LCD displays input values, bar graph and trend data</a:t>
            </a:r>
          </a:p>
          <a:p>
            <a:pPr marL="342900" indent="-342900" eaLnBrk="1" hangingPunct="1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FontTx/>
              <a:buChar char="•"/>
            </a:pPr>
            <a:r>
              <a:rPr lang="en-US" dirty="0" smtClean="0">
                <a:latin typeface="Arial" charset="0"/>
              </a:rPr>
              <a:t>Three independent alarm levels for each channel</a:t>
            </a:r>
          </a:p>
          <a:p>
            <a:pPr marL="342900" indent="-342900" eaLnBrk="1" hangingPunct="1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FontTx/>
              <a:buChar char="•"/>
            </a:pPr>
            <a:r>
              <a:rPr lang="en-US" dirty="0" smtClean="0">
                <a:latin typeface="Arial" charset="0"/>
              </a:rPr>
              <a:t>Two standard </a:t>
            </a:r>
            <a:r>
              <a:rPr lang="en-US" dirty="0" smtClean="0">
                <a:latin typeface="Arial" charset="0"/>
              </a:rPr>
              <a:t>common </a:t>
            </a:r>
            <a:r>
              <a:rPr lang="en-US" dirty="0" smtClean="0">
                <a:latin typeface="Arial" charset="0"/>
              </a:rPr>
              <a:t>alarm relays + </a:t>
            </a:r>
            <a:r>
              <a:rPr lang="en-US" dirty="0" smtClean="0">
                <a:latin typeface="Arial" charset="0"/>
              </a:rPr>
              <a:t>six</a:t>
            </a:r>
            <a:r>
              <a:rPr lang="en-US" dirty="0" smtClean="0">
                <a:latin typeface="Arial" charset="0"/>
              </a:rPr>
              <a:t> optional </a:t>
            </a:r>
            <a:r>
              <a:rPr lang="en-US" dirty="0" smtClean="0">
                <a:latin typeface="Arial" charset="0"/>
              </a:rPr>
              <a:t>discrete relays</a:t>
            </a:r>
          </a:p>
          <a:p>
            <a:pPr marL="342900" indent="-342900" eaLnBrk="1" hangingPunct="1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FontTx/>
              <a:buChar char="•"/>
            </a:pPr>
            <a:r>
              <a:rPr lang="en-US" dirty="0" smtClean="0">
                <a:latin typeface="Arial" charset="0"/>
              </a:rPr>
              <a:t>Modbus</a:t>
            </a:r>
            <a:r>
              <a:rPr lang="en-US" dirty="0">
                <a:latin typeface="Arial" charset="0"/>
              </a:rPr>
              <a:t>® Interface slave port</a:t>
            </a:r>
          </a:p>
          <a:p>
            <a:pPr marL="342900" indent="-342900" eaLnBrk="1" hangingPunct="1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FontTx/>
              <a:buChar char="•"/>
            </a:pPr>
            <a:r>
              <a:rPr lang="en-US" dirty="0">
                <a:latin typeface="Arial" charset="0"/>
              </a:rPr>
              <a:t>117VAC or 24VDC power</a:t>
            </a:r>
          </a:p>
          <a:p>
            <a:pPr marL="342900" indent="-342900" eaLnBrk="1" hangingPunct="1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FontTx/>
              <a:buChar char="•"/>
            </a:pPr>
            <a:r>
              <a:rPr lang="en-US" dirty="0">
                <a:latin typeface="Arial" charset="0"/>
              </a:rPr>
              <a:t>Optional 50W external power supply </a:t>
            </a:r>
          </a:p>
          <a:p>
            <a:pPr marL="342900" indent="-342900" eaLnBrk="1" hangingPunct="1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Tx/>
              <a:buFontTx/>
              <a:buChar char="•"/>
            </a:pPr>
            <a:r>
              <a:rPr lang="en-US" dirty="0">
                <a:latin typeface="Arial" charset="0"/>
              </a:rPr>
              <a:t>Class I Division 2 rated for hazardous areas</a:t>
            </a:r>
          </a:p>
        </p:txBody>
      </p:sp>
      <p:pic>
        <p:nvPicPr>
          <p:cNvPr id="413700" name="Picture 4" descr="c2f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4" y="1371600"/>
            <a:ext cx="300672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323850" y="1143000"/>
            <a:ext cx="843915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“C2 </a:t>
            </a:r>
            <a:r>
              <a:rPr lang="en-US" i="1" dirty="0" smtClean="0"/>
              <a:t>Protector” </a:t>
            </a:r>
            <a:r>
              <a:rPr lang="en-US" dirty="0" smtClean="0"/>
              <a:t>Controller 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 smtClean="0"/>
              <a:t>Two Channel </a:t>
            </a:r>
            <a:r>
              <a:rPr lang="en-US" sz="2400" dirty="0"/>
              <a:t>Display &amp; Alarm </a:t>
            </a:r>
            <a:r>
              <a:rPr lang="en-US" sz="2400" dirty="0" smtClean="0"/>
              <a:t>Controller with </a:t>
            </a:r>
            <a:r>
              <a:rPr lang="en-US" sz="2400" b="1" i="1" dirty="0" smtClean="0"/>
              <a:t>Local Sensors</a:t>
            </a:r>
            <a:endParaRPr lang="en-US" sz="2400" b="1" i="1" dirty="0"/>
          </a:p>
        </p:txBody>
      </p:sp>
      <p:pic>
        <p:nvPicPr>
          <p:cNvPr id="20485" name="Picture 5" descr="c2f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371600"/>
            <a:ext cx="300672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657600" y="1371600"/>
            <a:ext cx="5105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US" dirty="0" smtClean="0">
                <a:latin typeface="Arial" charset="0"/>
              </a:rPr>
              <a:t>Input two </a:t>
            </a:r>
            <a:r>
              <a:rPr lang="en-US" dirty="0" smtClean="0">
                <a:latin typeface="Arial" charset="0"/>
              </a:rPr>
              <a:t>local toxic sensors</a:t>
            </a:r>
            <a:r>
              <a:rPr lang="en-US" dirty="0" smtClean="0">
                <a:latin typeface="Arial" charset="0"/>
              </a:rPr>
              <a:t>, </a:t>
            </a:r>
            <a:r>
              <a:rPr lang="en-US" dirty="0">
                <a:latin typeface="Arial" charset="0"/>
              </a:rPr>
              <a:t>one </a:t>
            </a:r>
            <a:r>
              <a:rPr lang="en-US" dirty="0" smtClean="0">
                <a:latin typeface="Arial" charset="0"/>
              </a:rPr>
              <a:t>direct bridge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+ one </a:t>
            </a:r>
            <a:r>
              <a:rPr lang="en-US" dirty="0" smtClean="0">
                <a:latin typeface="Arial" charset="0"/>
              </a:rPr>
              <a:t>toxic</a:t>
            </a:r>
            <a:r>
              <a:rPr lang="en-US" dirty="0" smtClean="0">
                <a:latin typeface="Arial" charset="0"/>
              </a:rPr>
              <a:t>, </a:t>
            </a:r>
            <a:r>
              <a:rPr lang="en-US" dirty="0">
                <a:latin typeface="Arial" charset="0"/>
              </a:rPr>
              <a:t>two </a:t>
            </a:r>
            <a:r>
              <a:rPr lang="en-US" dirty="0" smtClean="0">
                <a:latin typeface="Arial" charset="0"/>
              </a:rPr>
              <a:t>direct bridge or </a:t>
            </a:r>
            <a:r>
              <a:rPr lang="en-US" dirty="0">
                <a:latin typeface="Arial" charset="0"/>
              </a:rPr>
              <a:t>two </a:t>
            </a:r>
            <a:r>
              <a:rPr lang="en-US" dirty="0" smtClean="0">
                <a:latin typeface="Arial" charset="0"/>
              </a:rPr>
              <a:t>4-20mA</a:t>
            </a:r>
          </a:p>
          <a:p>
            <a:pPr marL="342900" indent="-342900" eaLnBrk="1" hangingPunct="1"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US" dirty="0" smtClean="0">
                <a:latin typeface="Arial" charset="0"/>
              </a:rPr>
              <a:t>Direct bridge sensors local or remote</a:t>
            </a:r>
            <a:endParaRPr lang="en-US" dirty="0">
              <a:latin typeface="Arial" charset="0"/>
            </a:endParaRPr>
          </a:p>
          <a:p>
            <a:pPr marL="342900" indent="-342900" eaLnBrk="1" hangingPunct="1"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US" dirty="0">
                <a:latin typeface="Arial" charset="0"/>
              </a:rPr>
              <a:t>Graphic LCD displays input values, bar graph and trend data</a:t>
            </a:r>
          </a:p>
          <a:p>
            <a:pPr marL="342900" indent="-342900" eaLnBrk="1" hangingPunct="1"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US" dirty="0">
                <a:latin typeface="Arial" charset="0"/>
              </a:rPr>
              <a:t>Three independent alarm levels for each channel</a:t>
            </a:r>
          </a:p>
          <a:p>
            <a:pPr marL="342900" indent="-342900" eaLnBrk="1" hangingPunct="1"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US" dirty="0" smtClean="0">
                <a:latin typeface="Arial" charset="0"/>
              </a:rPr>
              <a:t>Two standard common </a:t>
            </a:r>
            <a:r>
              <a:rPr lang="en-US" dirty="0">
                <a:latin typeface="Arial" charset="0"/>
              </a:rPr>
              <a:t>alarm relays + </a:t>
            </a:r>
            <a:r>
              <a:rPr lang="en-US" dirty="0" smtClean="0">
                <a:latin typeface="Arial" charset="0"/>
              </a:rPr>
              <a:t>six optional </a:t>
            </a:r>
            <a:r>
              <a:rPr lang="en-US" dirty="0">
                <a:latin typeface="Arial" charset="0"/>
              </a:rPr>
              <a:t>discrete relays</a:t>
            </a:r>
          </a:p>
          <a:p>
            <a:pPr marL="342900" indent="-342900" eaLnBrk="1" hangingPunct="1"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US" dirty="0">
                <a:latin typeface="Arial" charset="0"/>
              </a:rPr>
              <a:t>MODBUS® Interface slave port</a:t>
            </a:r>
          </a:p>
          <a:p>
            <a:pPr marL="342900" indent="-342900" eaLnBrk="1" hangingPunct="1">
              <a:spcBef>
                <a:spcPct val="25000"/>
              </a:spcBef>
              <a:spcAft>
                <a:spcPct val="25000"/>
              </a:spcAft>
              <a:buClrTx/>
              <a:buSzTx/>
              <a:buFontTx/>
              <a:buChar char="•"/>
            </a:pPr>
            <a:r>
              <a:rPr lang="en-US" dirty="0">
                <a:latin typeface="Arial" charset="0"/>
              </a:rPr>
              <a:t>Class I Division 2 rated for hazardous areas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hlink"/>
              </a:buClr>
              <a:buSzPct val="60000"/>
              <a:buFontTx/>
              <a:buChar char="•"/>
            </a:pPr>
            <a:endParaRPr lang="en-US" dirty="0"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23850" y="1143000"/>
            <a:ext cx="843915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“</a:t>
            </a:r>
            <a:r>
              <a:rPr lang="en-US" dirty="0" smtClean="0"/>
              <a:t>C1 </a:t>
            </a:r>
            <a:r>
              <a:rPr lang="en-US" i="1" dirty="0" smtClean="0"/>
              <a:t>Protector”</a:t>
            </a:r>
            <a:r>
              <a:rPr lang="en-US" dirty="0" smtClean="0"/>
              <a:t> Controller</a:t>
            </a:r>
            <a:r>
              <a:rPr lang="en-US" sz="4000" dirty="0">
                <a:solidFill>
                  <a:srgbClr val="FFFF00"/>
                </a:solidFill>
              </a:rPr>
              <a:t/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2400" dirty="0"/>
              <a:t>8 or 16 Channel </a:t>
            </a:r>
            <a:r>
              <a:rPr lang="en-US" sz="2400" dirty="0" smtClean="0"/>
              <a:t>Controller with Analog, Bridge &amp; MODBUS Inputs</a:t>
            </a:r>
            <a:endParaRPr lang="en-US" sz="2400" dirty="0"/>
          </a:p>
        </p:txBody>
      </p:sp>
      <p:sp>
        <p:nvSpPr>
          <p:cNvPr id="287749" name="Rectangle 5"/>
          <p:cNvSpPr>
            <a:spLocks noGrp="1" noChangeArrowheads="1"/>
          </p:cNvSpPr>
          <p:nvPr>
            <p:ph idx="1"/>
          </p:nvPr>
        </p:nvSpPr>
        <p:spPr>
          <a:xfrm>
            <a:off x="3810000" y="1362075"/>
            <a:ext cx="5181600" cy="4714875"/>
          </a:xfrm>
          <a:noFill/>
          <a:ln/>
        </p:spPr>
        <p:txBody>
          <a:bodyPr>
            <a:noAutofit/>
          </a:bodyPr>
          <a:lstStyle/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effectLst/>
                <a:latin typeface="Arial" charset="0"/>
              </a:rPr>
              <a:t>Analog input from GASMAX, GDS-IR, GDS-49, GDS-50 or any other 4-20mA device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latin typeface="Arial" charset="0"/>
              </a:rPr>
              <a:t>Direct bridge input for </a:t>
            </a:r>
            <a:r>
              <a:rPr lang="en-US" sz="1800" dirty="0" smtClean="0">
                <a:effectLst/>
                <a:latin typeface="Arial" charset="0"/>
              </a:rPr>
              <a:t>Catalytic bead, SmartIR, or Photoionization Detector</a:t>
            </a:r>
            <a:endParaRPr lang="en-US" sz="1800" dirty="0">
              <a:effectLst/>
              <a:latin typeface="Arial" charset="0"/>
            </a:endParaRP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effectLst/>
                <a:latin typeface="Arial" charset="0"/>
              </a:rPr>
              <a:t>Wireless input for GASMAX/</a:t>
            </a:r>
            <a:r>
              <a:rPr lang="en-US" sz="1800" dirty="0" err="1" smtClean="0">
                <a:effectLst/>
                <a:latin typeface="Arial" charset="0"/>
              </a:rPr>
              <a:t>ECx</a:t>
            </a:r>
            <a:r>
              <a:rPr lang="en-US" sz="1800" dirty="0" smtClean="0">
                <a:effectLst/>
                <a:latin typeface="Arial" charset="0"/>
              </a:rPr>
              <a:t>, GASMAX/</a:t>
            </a:r>
            <a:r>
              <a:rPr lang="en-US" sz="1800" dirty="0" err="1" smtClean="0">
                <a:effectLst/>
                <a:latin typeface="Arial" charset="0"/>
              </a:rPr>
              <a:t>IIx</a:t>
            </a:r>
            <a:endParaRPr lang="en-US" sz="1800" dirty="0">
              <a:effectLst/>
              <a:latin typeface="Arial" charset="0"/>
            </a:endParaRP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>
                <a:effectLst/>
                <a:latin typeface="Arial" charset="0"/>
              </a:rPr>
              <a:t>Graphics LCD </a:t>
            </a:r>
            <a:r>
              <a:rPr lang="en-US" sz="1800" dirty="0" smtClean="0">
                <a:latin typeface="Arial" charset="0"/>
              </a:rPr>
              <a:t>plus 3x LED per channel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latin typeface="Arial" charset="0"/>
              </a:rPr>
              <a:t>Four common relays plus up to 48 </a:t>
            </a:r>
            <a:r>
              <a:rPr lang="en-US" sz="1800" dirty="0" smtClean="0">
                <a:latin typeface="Arial" charset="0"/>
              </a:rPr>
              <a:t>discrete </a:t>
            </a:r>
            <a:endParaRPr lang="en-US" sz="1800" dirty="0" smtClean="0">
              <a:latin typeface="Arial" charset="0"/>
            </a:endParaRP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effectLst/>
                <a:latin typeface="Arial" charset="0"/>
              </a:rPr>
              <a:t>RS-485 MODBUS Master and Slave port</a:t>
            </a:r>
            <a:endParaRPr lang="en-US" sz="1800" dirty="0">
              <a:effectLst/>
              <a:latin typeface="Arial" charset="0"/>
            </a:endParaRP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>
                <a:latin typeface="Arial" charset="0"/>
              </a:rPr>
              <a:t>A</a:t>
            </a:r>
            <a:r>
              <a:rPr lang="en-US" sz="1800" dirty="0" smtClean="0">
                <a:effectLst/>
                <a:latin typeface="Arial" charset="0"/>
              </a:rPr>
              <a:t>ccess </a:t>
            </a:r>
            <a:r>
              <a:rPr lang="en-US" sz="1800" dirty="0">
                <a:effectLst/>
                <a:latin typeface="Arial" charset="0"/>
              </a:rPr>
              <a:t>via Ethernet with </a:t>
            </a:r>
            <a:r>
              <a:rPr lang="en-US" sz="1800" i="1" dirty="0" err="1" smtClean="0">
                <a:effectLst/>
                <a:latin typeface="Arial" charset="0"/>
              </a:rPr>
              <a:t>ProtectorView</a:t>
            </a:r>
            <a:endParaRPr lang="en-US" sz="1800" dirty="0">
              <a:effectLst/>
              <a:latin typeface="Arial" charset="0"/>
            </a:endParaRP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effectLst/>
                <a:latin typeface="Arial" charset="0"/>
              </a:rPr>
              <a:t>Class </a:t>
            </a:r>
            <a:r>
              <a:rPr lang="en-US" sz="1800" dirty="0">
                <a:effectLst/>
                <a:latin typeface="Arial" charset="0"/>
              </a:rPr>
              <a:t>I </a:t>
            </a:r>
            <a:r>
              <a:rPr lang="en-US" sz="1800" dirty="0" smtClean="0">
                <a:effectLst/>
                <a:latin typeface="Arial" charset="0"/>
              </a:rPr>
              <a:t>Division </a:t>
            </a:r>
            <a:r>
              <a:rPr lang="en-US" sz="1800" dirty="0">
                <a:effectLst/>
                <a:latin typeface="Arial" charset="0"/>
              </a:rPr>
              <a:t>2 </a:t>
            </a:r>
            <a:r>
              <a:rPr lang="en-US" sz="1800" dirty="0" smtClean="0">
                <a:effectLst/>
                <a:latin typeface="Arial" charset="0"/>
              </a:rPr>
              <a:t>rated for hazardous areas</a:t>
            </a:r>
            <a:endParaRPr lang="en-US" sz="1800" dirty="0">
              <a:effectLst/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3320326" cy="381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323850" y="1143000"/>
            <a:ext cx="843915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“</a:t>
            </a:r>
            <a:r>
              <a:rPr lang="en-US" dirty="0" smtClean="0"/>
              <a:t>C1 </a:t>
            </a:r>
            <a:r>
              <a:rPr lang="en-US" i="1" dirty="0" smtClean="0"/>
              <a:t>Protector”</a:t>
            </a:r>
            <a:r>
              <a:rPr lang="en-US" dirty="0" smtClean="0"/>
              <a:t> Controller</a:t>
            </a:r>
            <a:r>
              <a:rPr lang="en-US" sz="4000" dirty="0">
                <a:solidFill>
                  <a:srgbClr val="FFFF00"/>
                </a:solidFill>
              </a:rPr>
              <a:t/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2400" dirty="0"/>
              <a:t>8 or 16 Channel </a:t>
            </a:r>
            <a:r>
              <a:rPr lang="en-US" sz="2400" dirty="0" smtClean="0"/>
              <a:t>Controller with Analog, Bridge &amp; MODBUS Inputs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140" y="2343150"/>
            <a:ext cx="1726569" cy="198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323850" y="1143000"/>
            <a:ext cx="843915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5" y="1030671"/>
            <a:ext cx="687204" cy="1447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90" y="2240102"/>
            <a:ext cx="770354" cy="10765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7" descr="GASMAX_New2_smal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257800"/>
            <a:ext cx="76258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 descr="GASMAX_New2_smal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408" y="5257800"/>
            <a:ext cx="76258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7" descr="GASMAX_New2_smal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257800"/>
            <a:ext cx="76258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Elbow Connector 16"/>
          <p:cNvCxnSpPr/>
          <p:nvPr/>
        </p:nvCxnSpPr>
        <p:spPr>
          <a:xfrm>
            <a:off x="2498163" y="1600200"/>
            <a:ext cx="1007622" cy="990600"/>
          </a:xfrm>
          <a:prstGeom prst="bentConnector3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209053" y="5105400"/>
            <a:ext cx="1915439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124492" y="3810000"/>
            <a:ext cx="0" cy="1295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124492" y="3810000"/>
            <a:ext cx="38070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371600" y="2667000"/>
            <a:ext cx="1008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4-20mA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3133496" y="1754571"/>
            <a:ext cx="1047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Wireless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1631998" y="4724400"/>
            <a:ext cx="1111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MODBUS</a:t>
            </a:r>
            <a:endParaRPr lang="en-US" sz="1600" dirty="0"/>
          </a:p>
        </p:txBody>
      </p:sp>
      <p:sp>
        <p:nvSpPr>
          <p:cNvPr id="32" name="Rectangle 5"/>
          <p:cNvSpPr>
            <a:spLocks noGrp="1" noChangeArrowheads="1"/>
          </p:cNvSpPr>
          <p:nvPr>
            <p:ph idx="1"/>
          </p:nvPr>
        </p:nvSpPr>
        <p:spPr>
          <a:xfrm>
            <a:off x="5867400" y="1964954"/>
            <a:ext cx="2819400" cy="3093452"/>
          </a:xfrm>
          <a:noFill/>
          <a:ln/>
        </p:spPr>
        <p:txBody>
          <a:bodyPr>
            <a:noAutofit/>
          </a:bodyPr>
          <a:lstStyle/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effectLst/>
                <a:latin typeface="Arial" charset="0"/>
              </a:rPr>
              <a:t>4X Programmable Alarm Relays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latin typeface="Arial" charset="0"/>
              </a:rPr>
              <a:t>MODBUS RS-485 slave port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effectLst/>
                <a:latin typeface="Arial" charset="0"/>
              </a:rPr>
              <a:t>Up to six 8-channel discrete relay boards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latin typeface="Arial" charset="0"/>
              </a:rPr>
              <a:t>Ethernet (with external C1D2 module)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endParaRPr lang="en-US" sz="1800" dirty="0">
              <a:effectLst/>
              <a:latin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6629" y="1476375"/>
            <a:ext cx="1294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 to 16 Sensors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142478" y="5568434"/>
            <a:ext cx="422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Input source selectable on per-channel basis</a:t>
            </a:r>
            <a:endParaRPr lang="en-US" sz="1400" dirty="0"/>
          </a:p>
        </p:txBody>
      </p:sp>
      <p:pic>
        <p:nvPicPr>
          <p:cNvPr id="35" name="Picture 50" descr="GDS-48_ne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54" y="3620085"/>
            <a:ext cx="668338" cy="98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Elbow Connector 33"/>
          <p:cNvCxnSpPr/>
          <p:nvPr/>
        </p:nvCxnSpPr>
        <p:spPr>
          <a:xfrm>
            <a:off x="1371600" y="2680648"/>
            <a:ext cx="2133600" cy="443552"/>
          </a:xfrm>
          <a:prstGeom prst="bentConnector3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/>
          <p:nvPr/>
        </p:nvCxnSpPr>
        <p:spPr>
          <a:xfrm flipV="1">
            <a:off x="1371600" y="3429000"/>
            <a:ext cx="2133600" cy="609600"/>
          </a:xfrm>
          <a:prstGeom prst="bentConnector3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470799" y="3655427"/>
            <a:ext cx="848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Bridge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1818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5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371600"/>
            <a:ext cx="4724400" cy="4495800"/>
          </a:xfrm>
        </p:spPr>
        <p:txBody>
          <a:bodyPr/>
          <a:lstStyle/>
          <a:p>
            <a:pPr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Tx/>
              <a:buFontTx/>
              <a:buChar char="•"/>
            </a:pPr>
            <a:r>
              <a:rPr lang="en-US" sz="1800" dirty="0">
                <a:effectLst/>
                <a:latin typeface="Arial" charset="0"/>
              </a:rPr>
              <a:t>Monitor C1 controllers across any Ethernet network</a:t>
            </a:r>
          </a:p>
          <a:p>
            <a:pPr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Tx/>
              <a:buFontTx/>
              <a:buChar char="•"/>
            </a:pPr>
            <a:r>
              <a:rPr lang="en-US" sz="1800" dirty="0">
                <a:effectLst/>
                <a:latin typeface="Arial" charset="0"/>
              </a:rPr>
              <a:t>Includes Class I </a:t>
            </a:r>
            <a:r>
              <a:rPr lang="en-US" sz="1800" dirty="0" err="1">
                <a:effectLst/>
                <a:latin typeface="Arial" charset="0"/>
              </a:rPr>
              <a:t>Div</a:t>
            </a:r>
            <a:r>
              <a:rPr lang="en-US" sz="1800" dirty="0">
                <a:effectLst/>
                <a:latin typeface="Arial" charset="0"/>
              </a:rPr>
              <a:t> 2 MODBUS/TCP interface module for C1 controller and remote </a:t>
            </a:r>
            <a:r>
              <a:rPr lang="en-US" sz="1800" dirty="0" err="1">
                <a:effectLst/>
                <a:latin typeface="Arial" charset="0"/>
              </a:rPr>
              <a:t>ProtectorView</a:t>
            </a:r>
            <a:r>
              <a:rPr lang="en-US" sz="1800" dirty="0">
                <a:effectLst/>
                <a:latin typeface="Arial" charset="0"/>
              </a:rPr>
              <a:t> host software</a:t>
            </a:r>
          </a:p>
          <a:p>
            <a:pPr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Tx/>
              <a:buFontTx/>
              <a:buChar char="•"/>
            </a:pPr>
            <a:r>
              <a:rPr lang="en-US" sz="1800" dirty="0">
                <a:effectLst/>
                <a:latin typeface="Arial" charset="0"/>
              </a:rPr>
              <a:t>View one controller in real time while monitoring up to </a:t>
            </a:r>
            <a:r>
              <a:rPr lang="en-US" sz="1800" dirty="0" smtClean="0">
                <a:effectLst/>
                <a:latin typeface="Arial" charset="0"/>
              </a:rPr>
              <a:t>9 </a:t>
            </a:r>
            <a:r>
              <a:rPr lang="en-US" sz="1800" dirty="0">
                <a:effectLst/>
                <a:latin typeface="Arial" charset="0"/>
              </a:rPr>
              <a:t>more for alarm conditions</a:t>
            </a:r>
          </a:p>
          <a:p>
            <a:pPr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Tx/>
              <a:buFontTx/>
              <a:buChar char="•"/>
            </a:pPr>
            <a:r>
              <a:rPr lang="en-US" sz="1800" dirty="0">
                <a:effectLst/>
                <a:latin typeface="Arial" charset="0"/>
              </a:rPr>
              <a:t>View alarm status and settings in easy-to-read format</a:t>
            </a:r>
          </a:p>
          <a:p>
            <a:pPr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Tx/>
              <a:buFontTx/>
              <a:buChar char="•"/>
            </a:pPr>
            <a:r>
              <a:rPr lang="en-US" sz="1800" dirty="0">
                <a:effectLst/>
                <a:latin typeface="Arial" charset="0"/>
              </a:rPr>
              <a:t>Upload and store to disk controller’s internal 24 hour trend </a:t>
            </a:r>
            <a:r>
              <a:rPr lang="en-US" sz="1800" dirty="0" smtClean="0">
                <a:effectLst/>
                <a:latin typeface="Arial" charset="0"/>
              </a:rPr>
              <a:t>database</a:t>
            </a:r>
            <a:endParaRPr lang="en-US" sz="1800" dirty="0">
              <a:effectLst/>
              <a:latin typeface="Arial" charset="0"/>
            </a:endParaRPr>
          </a:p>
        </p:txBody>
      </p:sp>
      <p:grpSp>
        <p:nvGrpSpPr>
          <p:cNvPr id="371719" name="Group 7"/>
          <p:cNvGrpSpPr>
            <a:grpSpLocks/>
          </p:cNvGrpSpPr>
          <p:nvPr/>
        </p:nvGrpSpPr>
        <p:grpSpPr bwMode="auto">
          <a:xfrm>
            <a:off x="6770688" y="1325369"/>
            <a:ext cx="1600200" cy="1574800"/>
            <a:chOff x="480" y="2448"/>
            <a:chExt cx="3072" cy="3024"/>
          </a:xfrm>
        </p:grpSpPr>
        <p:pic>
          <p:nvPicPr>
            <p:cNvPr id="371717" name="Picture 5" descr="MPj04331810000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5" t="14285" r="11905" b="10715"/>
            <a:stretch>
              <a:fillRect/>
            </a:stretch>
          </p:blipFill>
          <p:spPr bwMode="auto">
            <a:xfrm>
              <a:off x="480" y="2448"/>
              <a:ext cx="3072" cy="3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1716" name="Picture 4" descr="Picture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2976"/>
              <a:ext cx="1200" cy="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1720" name="Group 8"/>
          <p:cNvGrpSpPr>
            <a:grpSpLocks/>
          </p:cNvGrpSpPr>
          <p:nvPr/>
        </p:nvGrpSpPr>
        <p:grpSpPr bwMode="auto">
          <a:xfrm>
            <a:off x="6770688" y="4467636"/>
            <a:ext cx="1600200" cy="1576388"/>
            <a:chOff x="480" y="2448"/>
            <a:chExt cx="3072" cy="3024"/>
          </a:xfrm>
        </p:grpSpPr>
        <p:pic>
          <p:nvPicPr>
            <p:cNvPr id="371721" name="Picture 9" descr="MPj04331810000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5" t="14285" r="11905" b="10715"/>
            <a:stretch>
              <a:fillRect/>
            </a:stretch>
          </p:blipFill>
          <p:spPr bwMode="auto">
            <a:xfrm>
              <a:off x="480" y="2448"/>
              <a:ext cx="3072" cy="3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1722" name="Picture 10" descr="Picture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2976"/>
              <a:ext cx="1200" cy="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1724" name="Line 12"/>
          <p:cNvSpPr>
            <a:spLocks noChangeShapeType="1"/>
          </p:cNvSpPr>
          <p:nvPr/>
        </p:nvSpPr>
        <p:spPr bwMode="auto">
          <a:xfrm>
            <a:off x="5943600" y="1630169"/>
            <a:ext cx="0" cy="457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1725" name="Line 13"/>
          <p:cNvSpPr>
            <a:spLocks noChangeShapeType="1"/>
          </p:cNvSpPr>
          <p:nvPr/>
        </p:nvSpPr>
        <p:spPr bwMode="auto">
          <a:xfrm>
            <a:off x="6019800" y="3687569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1726" name="Line 14"/>
          <p:cNvSpPr>
            <a:spLocks noChangeShapeType="1"/>
          </p:cNvSpPr>
          <p:nvPr/>
        </p:nvSpPr>
        <p:spPr bwMode="auto">
          <a:xfrm>
            <a:off x="6019800" y="2087369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1727" name="Line 15"/>
          <p:cNvSpPr>
            <a:spLocks noChangeShapeType="1"/>
          </p:cNvSpPr>
          <p:nvPr/>
        </p:nvSpPr>
        <p:spPr bwMode="auto">
          <a:xfrm>
            <a:off x="6019800" y="5363969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1731" name="Text Box 19"/>
          <p:cNvSpPr txBox="1">
            <a:spLocks noChangeArrowheads="1"/>
          </p:cNvSpPr>
          <p:nvPr/>
        </p:nvSpPr>
        <p:spPr bwMode="auto">
          <a:xfrm rot="16200000">
            <a:off x="4695032" y="3412137"/>
            <a:ext cx="194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Ethernet Network</a:t>
            </a:r>
          </a:p>
        </p:txBody>
      </p:sp>
      <p:sp>
        <p:nvSpPr>
          <p:cNvPr id="21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39825"/>
          </a:xfrm>
          <a:noFill/>
          <a:ln/>
        </p:spPr>
        <p:txBody>
          <a:bodyPr>
            <a:normAutofit fontScale="90000"/>
          </a:bodyPr>
          <a:lstStyle/>
          <a:p>
            <a:pPr algn="l"/>
            <a:r>
              <a:rPr lang="en-US" i="1" dirty="0" err="1" smtClean="0"/>
              <a:t>ProtectorView</a:t>
            </a:r>
            <a:r>
              <a:rPr lang="en-US" i="1" dirty="0" smtClean="0"/>
              <a:t> </a:t>
            </a:r>
            <a:r>
              <a:rPr lang="en-US" dirty="0" smtClean="0"/>
              <a:t>Software for Windows®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Remote Display for </a:t>
            </a:r>
            <a:r>
              <a:rPr lang="en-US" sz="2400" dirty="0" smtClean="0"/>
              <a:t>Up to Ten C1 </a:t>
            </a:r>
            <a:r>
              <a:rPr lang="en-US" sz="2400" i="1" dirty="0" smtClean="0"/>
              <a:t>Protector</a:t>
            </a:r>
            <a:r>
              <a:rPr lang="en-US" sz="2400" dirty="0" smtClean="0"/>
              <a:t> Controllers</a:t>
            </a:r>
            <a:endParaRPr lang="en-US" sz="24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323850" y="1143000"/>
            <a:ext cx="843915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180" y="3167817"/>
            <a:ext cx="905902" cy="1039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Line 13"/>
          <p:cNvSpPr>
            <a:spLocks noChangeShapeType="1"/>
          </p:cNvSpPr>
          <p:nvPr/>
        </p:nvSpPr>
        <p:spPr bwMode="auto">
          <a:xfrm>
            <a:off x="5167314" y="57912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524272"/>
            <a:ext cx="905902" cy="1039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8" name="Picture 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00286"/>
            <a:ext cx="419100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669" name="Text Box 5"/>
          <p:cNvSpPr txBox="1">
            <a:spLocks noChangeArrowheads="1"/>
          </p:cNvSpPr>
          <p:nvPr/>
        </p:nvSpPr>
        <p:spPr bwMode="auto">
          <a:xfrm>
            <a:off x="5181600" y="1309686"/>
            <a:ext cx="3505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Color coded BARGRAPH screen shows all sixteen channels </a:t>
            </a:r>
          </a:p>
        </p:txBody>
      </p:sp>
      <p:sp>
        <p:nvSpPr>
          <p:cNvPr id="369670" name="Freeform 6"/>
          <p:cNvSpPr>
            <a:spLocks/>
          </p:cNvSpPr>
          <p:nvPr/>
        </p:nvSpPr>
        <p:spPr bwMode="auto">
          <a:xfrm>
            <a:off x="1219200" y="1538286"/>
            <a:ext cx="3962400" cy="1143000"/>
          </a:xfrm>
          <a:custGeom>
            <a:avLst/>
            <a:gdLst>
              <a:gd name="T0" fmla="*/ 2496 w 2496"/>
              <a:gd name="T1" fmla="*/ 0 h 624"/>
              <a:gd name="T2" fmla="*/ 0 w 2496"/>
              <a:gd name="T3" fmla="*/ 0 h 624"/>
              <a:gd name="T4" fmla="*/ 0 w 2496"/>
              <a:gd name="T5" fmla="*/ 624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96" h="624">
                <a:moveTo>
                  <a:pt x="2496" y="0"/>
                </a:moveTo>
                <a:lnTo>
                  <a:pt x="0" y="0"/>
                </a:lnTo>
                <a:lnTo>
                  <a:pt x="0" y="624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671" name="Text Box 7"/>
          <p:cNvSpPr txBox="1">
            <a:spLocks noChangeArrowheads="1"/>
          </p:cNvSpPr>
          <p:nvPr/>
        </p:nvSpPr>
        <p:spPr bwMode="auto">
          <a:xfrm>
            <a:off x="5181600" y="2757486"/>
            <a:ext cx="3505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CHANNEL DISPLAY screen shows channel trend, value min &amp; max</a:t>
            </a:r>
          </a:p>
        </p:txBody>
      </p:sp>
      <p:sp>
        <p:nvSpPr>
          <p:cNvPr id="369672" name="Text Box 8"/>
          <p:cNvSpPr txBox="1">
            <a:spLocks noChangeArrowheads="1"/>
          </p:cNvSpPr>
          <p:nvPr/>
        </p:nvSpPr>
        <p:spPr bwMode="auto">
          <a:xfrm>
            <a:off x="5181600" y="3481386"/>
            <a:ext cx="3505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CHANNEL HISTORY screen shows downloaded 24hr trend from controller </a:t>
            </a:r>
          </a:p>
        </p:txBody>
      </p:sp>
      <p:sp>
        <p:nvSpPr>
          <p:cNvPr id="369673" name="Text Box 9"/>
          <p:cNvSpPr txBox="1">
            <a:spLocks noChangeArrowheads="1"/>
          </p:cNvSpPr>
          <p:nvPr/>
        </p:nvSpPr>
        <p:spPr bwMode="auto">
          <a:xfrm>
            <a:off x="5181600" y="5653086"/>
            <a:ext cx="3505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LED status indicators mirror function on C1 in real time </a:t>
            </a:r>
          </a:p>
        </p:txBody>
      </p:sp>
      <p:sp>
        <p:nvSpPr>
          <p:cNvPr id="369674" name="Freeform 10"/>
          <p:cNvSpPr>
            <a:spLocks/>
          </p:cNvSpPr>
          <p:nvPr/>
        </p:nvSpPr>
        <p:spPr bwMode="auto">
          <a:xfrm>
            <a:off x="3886200" y="4662486"/>
            <a:ext cx="1219200" cy="1219200"/>
          </a:xfrm>
          <a:custGeom>
            <a:avLst/>
            <a:gdLst>
              <a:gd name="T0" fmla="*/ 768 w 768"/>
              <a:gd name="T1" fmla="*/ 384 h 384"/>
              <a:gd name="T2" fmla="*/ 0 w 768"/>
              <a:gd name="T3" fmla="*/ 384 h 384"/>
              <a:gd name="T4" fmla="*/ 0 w 768"/>
              <a:gd name="T5" fmla="*/ 0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68" h="384">
                <a:moveTo>
                  <a:pt x="768" y="384"/>
                </a:moveTo>
                <a:lnTo>
                  <a:pt x="0" y="384"/>
                </a:lnTo>
                <a:lnTo>
                  <a:pt x="0" y="0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675" name="Text Box 11"/>
          <p:cNvSpPr txBox="1">
            <a:spLocks noChangeArrowheads="1"/>
          </p:cNvSpPr>
          <p:nvPr/>
        </p:nvSpPr>
        <p:spPr bwMode="auto">
          <a:xfrm>
            <a:off x="5181600" y="4205286"/>
            <a:ext cx="3505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SENSOR LIFE screen shows 16x sensor life data from most recent calibrations </a:t>
            </a:r>
          </a:p>
        </p:txBody>
      </p:sp>
      <p:sp>
        <p:nvSpPr>
          <p:cNvPr id="369676" name="Text Box 12"/>
          <p:cNvSpPr txBox="1">
            <a:spLocks noChangeArrowheads="1"/>
          </p:cNvSpPr>
          <p:nvPr/>
        </p:nvSpPr>
        <p:spPr bwMode="auto">
          <a:xfrm>
            <a:off x="5181600" y="4929186"/>
            <a:ext cx="3505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CONFIG screens show current alarm settings for all sixteen channels  </a:t>
            </a:r>
          </a:p>
        </p:txBody>
      </p:sp>
      <p:sp>
        <p:nvSpPr>
          <p:cNvPr id="369677" name="Text Box 13"/>
          <p:cNvSpPr txBox="1">
            <a:spLocks noChangeArrowheads="1"/>
          </p:cNvSpPr>
          <p:nvPr/>
        </p:nvSpPr>
        <p:spPr bwMode="auto">
          <a:xfrm>
            <a:off x="5181600" y="2033586"/>
            <a:ext cx="3505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MONITOR WARNING message if monitored C1s indicate alarm</a:t>
            </a:r>
          </a:p>
        </p:txBody>
      </p:sp>
      <p:sp>
        <p:nvSpPr>
          <p:cNvPr id="369678" name="Freeform 14"/>
          <p:cNvSpPr>
            <a:spLocks/>
          </p:cNvSpPr>
          <p:nvPr/>
        </p:nvSpPr>
        <p:spPr bwMode="auto">
          <a:xfrm>
            <a:off x="2133600" y="2147886"/>
            <a:ext cx="2971800" cy="381000"/>
          </a:xfrm>
          <a:custGeom>
            <a:avLst/>
            <a:gdLst>
              <a:gd name="T0" fmla="*/ 2496 w 2496"/>
              <a:gd name="T1" fmla="*/ 0 h 624"/>
              <a:gd name="T2" fmla="*/ 0 w 2496"/>
              <a:gd name="T3" fmla="*/ 0 h 624"/>
              <a:gd name="T4" fmla="*/ 0 w 2496"/>
              <a:gd name="T5" fmla="*/ 624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96" h="624">
                <a:moveTo>
                  <a:pt x="2496" y="0"/>
                </a:moveTo>
                <a:lnTo>
                  <a:pt x="0" y="0"/>
                </a:lnTo>
                <a:lnTo>
                  <a:pt x="0" y="624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680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39825"/>
          </a:xfrm>
          <a:noFill/>
          <a:ln/>
        </p:spPr>
        <p:txBody>
          <a:bodyPr>
            <a:normAutofit fontScale="90000"/>
          </a:bodyPr>
          <a:lstStyle/>
          <a:p>
            <a:pPr algn="l"/>
            <a:r>
              <a:rPr lang="en-US" i="1" dirty="0" err="1" smtClean="0"/>
              <a:t>ProtectorView</a:t>
            </a:r>
            <a:r>
              <a:rPr lang="en-US" i="1" dirty="0" smtClean="0"/>
              <a:t> </a:t>
            </a:r>
            <a:r>
              <a:rPr lang="en-US" dirty="0" smtClean="0"/>
              <a:t>Software for Windows®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Remote Display for </a:t>
            </a:r>
            <a:r>
              <a:rPr lang="en-US" sz="2400" dirty="0" smtClean="0"/>
              <a:t>Up to Ten C1 </a:t>
            </a:r>
            <a:r>
              <a:rPr lang="en-US" sz="2400" i="1" dirty="0" smtClean="0"/>
              <a:t>Protector</a:t>
            </a:r>
            <a:r>
              <a:rPr lang="en-US" sz="2400" dirty="0" smtClean="0"/>
              <a:t> Controllers</a:t>
            </a:r>
            <a:endParaRPr lang="en-US" sz="24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23850" y="1143000"/>
            <a:ext cx="843915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9684" name="Picture 20" descr="C:\Users\Admin\AppData\Local\Microsoft\Windows\Temporary Internet Files\Content.IE5\PZ9L9EKS\MC900433942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88322"/>
            <a:ext cx="1007268" cy="100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3445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“C64 </a:t>
            </a:r>
            <a:r>
              <a:rPr lang="en-US" i="1" dirty="0" smtClean="0"/>
              <a:t>Protector”</a:t>
            </a:r>
            <a:r>
              <a:rPr lang="en-US" dirty="0" smtClean="0"/>
              <a:t> Controller</a:t>
            </a:r>
            <a:r>
              <a:rPr lang="en-US" sz="6600" dirty="0" smtClean="0">
                <a:solidFill>
                  <a:srgbClr val="FFFF00"/>
                </a:solidFill>
              </a:rPr>
              <a:t/>
            </a:r>
            <a:br>
              <a:rPr lang="en-US" sz="6600" dirty="0" smtClean="0">
                <a:solidFill>
                  <a:srgbClr val="FFFF00"/>
                </a:solidFill>
              </a:rPr>
            </a:br>
            <a:r>
              <a:rPr lang="en-US" sz="2400" dirty="0" smtClean="0"/>
              <a:t>16 to 64 Channel Controller with Analog, Bridge &amp; MODBUS Inputs</a:t>
            </a:r>
            <a:endParaRPr lang="en-US" sz="2400" dirty="0"/>
          </a:p>
        </p:txBody>
      </p:sp>
      <p:pic>
        <p:nvPicPr>
          <p:cNvPr id="4" name="Picture 23" descr="C64_NEMA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95" y="4343400"/>
            <a:ext cx="1001341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4" descr="C64_NEMA4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719" y="4343400"/>
            <a:ext cx="1262062" cy="129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5" descr="Generic Controller G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24000"/>
            <a:ext cx="3069431" cy="241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Grp="1" noChangeArrowheads="1"/>
          </p:cNvSpPr>
          <p:nvPr>
            <p:ph idx="1"/>
          </p:nvPr>
        </p:nvSpPr>
        <p:spPr>
          <a:xfrm>
            <a:off x="379226" y="1371600"/>
            <a:ext cx="5236369" cy="4343400"/>
          </a:xfrm>
          <a:noFill/>
          <a:ln/>
        </p:spPr>
        <p:txBody>
          <a:bodyPr>
            <a:noAutofit/>
          </a:bodyPr>
          <a:lstStyle/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effectLst/>
                <a:latin typeface="Arial" charset="0"/>
              </a:rPr>
              <a:t>Up to 64 input channels for analog, direct bridge, MODBUS®, wireless or discrete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latin typeface="Arial" charset="0"/>
              </a:rPr>
              <a:t>Full color graphic display with flashing alarms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latin typeface="Arial" charset="0"/>
              </a:rPr>
              <a:t>Five common relays plus up to 256 </a:t>
            </a:r>
            <a:r>
              <a:rPr lang="en-US" sz="1800" dirty="0" err="1" smtClean="0">
                <a:latin typeface="Arial" charset="0"/>
              </a:rPr>
              <a:t>discretes</a:t>
            </a:r>
            <a:endParaRPr lang="en-US" sz="1800" dirty="0" smtClean="0">
              <a:latin typeface="Arial" charset="0"/>
            </a:endParaRP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latin typeface="Arial" charset="0"/>
              </a:rPr>
              <a:t>Up to four RS-485 MODBUS serial ports</a:t>
            </a:r>
            <a:endParaRPr lang="en-US" sz="1800" dirty="0">
              <a:effectLst/>
              <a:latin typeface="Arial" charset="0"/>
            </a:endParaRP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latin typeface="Arial" charset="0"/>
              </a:rPr>
              <a:t>Built-in Ethernet &amp; web page with remote setup 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latin typeface="Arial" charset="0"/>
              </a:rPr>
              <a:t>Programmable via voting, zones &amp; overrides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latin typeface="Arial" charset="0"/>
              </a:rPr>
              <a:t>Data logging capability built-in</a:t>
            </a:r>
            <a:endParaRPr lang="en-US" sz="1800" dirty="0">
              <a:effectLst/>
              <a:latin typeface="Arial" charset="0"/>
            </a:endParaRP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effectLst/>
                <a:latin typeface="Arial" charset="0"/>
              </a:rPr>
              <a:t>Class </a:t>
            </a:r>
            <a:r>
              <a:rPr lang="en-US" sz="1800" dirty="0">
                <a:effectLst/>
                <a:latin typeface="Arial" charset="0"/>
              </a:rPr>
              <a:t>I </a:t>
            </a:r>
            <a:r>
              <a:rPr lang="en-US" sz="1800" dirty="0" smtClean="0">
                <a:effectLst/>
                <a:latin typeface="Arial" charset="0"/>
              </a:rPr>
              <a:t>Division </a:t>
            </a:r>
            <a:r>
              <a:rPr lang="en-US" sz="1800" dirty="0">
                <a:effectLst/>
                <a:latin typeface="Arial" charset="0"/>
              </a:rPr>
              <a:t>2 </a:t>
            </a:r>
            <a:r>
              <a:rPr lang="en-US" sz="1800" dirty="0" smtClean="0">
                <a:effectLst/>
                <a:latin typeface="Arial" charset="0"/>
              </a:rPr>
              <a:t>rated for hazardous areas</a:t>
            </a:r>
            <a:endParaRPr lang="en-US" sz="1800" dirty="0">
              <a:effectLst/>
              <a:latin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23850" y="1143000"/>
            <a:ext cx="843915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37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66992" y="1302985"/>
            <a:ext cx="2206625" cy="1846967"/>
            <a:chOff x="1066800" y="1447800"/>
            <a:chExt cx="3960506" cy="3314151"/>
          </a:xfrm>
        </p:grpSpPr>
        <p:pic>
          <p:nvPicPr>
            <p:cNvPr id="5" name="Picture 14" descr="Untitled-3 copy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800" y="1447800"/>
              <a:ext cx="3960506" cy="331415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Picture 9" descr="Main Data Screen.g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416" y="2169954"/>
              <a:ext cx="2270125" cy="1806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1277012" y="2450453"/>
            <a:ext cx="2191844" cy="1835502"/>
            <a:chOff x="5499142" y="5614388"/>
            <a:chExt cx="3960506" cy="3314151"/>
          </a:xfrm>
        </p:grpSpPr>
        <p:pic>
          <p:nvPicPr>
            <p:cNvPr id="8" name="Picture 7" descr="Untitled-3 copy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9142" y="5614388"/>
              <a:ext cx="3960506" cy="331415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aphicFrame>
          <p:nvGraphicFramePr>
            <p:cNvPr id="9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6096949"/>
                </p:ext>
              </p:extLst>
            </p:nvPr>
          </p:nvGraphicFramePr>
          <p:xfrm>
            <a:off x="6049894" y="6160389"/>
            <a:ext cx="2632937" cy="2191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761" r:id="rId5" imgW="4613077" imgH="4121015" progId="">
                    <p:embed/>
                  </p:oleObj>
                </mc:Choice>
                <mc:Fallback>
                  <p:oleObj r:id="rId5" imgW="4613077" imgH="4121015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49894" y="6160389"/>
                          <a:ext cx="2632937" cy="21912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3445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“C64 </a:t>
            </a:r>
            <a:r>
              <a:rPr lang="en-US" i="1" dirty="0" smtClean="0"/>
              <a:t>Protector”</a:t>
            </a:r>
            <a:r>
              <a:rPr lang="en-US" dirty="0" smtClean="0"/>
              <a:t> Controller</a:t>
            </a:r>
            <a:r>
              <a:rPr lang="en-US" sz="6600" dirty="0" smtClean="0">
                <a:solidFill>
                  <a:srgbClr val="FFFF00"/>
                </a:solidFill>
              </a:rPr>
              <a:t/>
            </a:r>
            <a:br>
              <a:rPr lang="en-US" sz="6600" dirty="0" smtClean="0">
                <a:solidFill>
                  <a:srgbClr val="FFFF00"/>
                </a:solidFill>
              </a:rPr>
            </a:br>
            <a:r>
              <a:rPr lang="en-US" sz="2400" dirty="0" smtClean="0"/>
              <a:t>16 to 64 Channel Controller with Analog, Bridge &amp; MODBUS Inputs</a:t>
            </a:r>
            <a:endParaRPr lang="en-US" sz="24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323850" y="1143000"/>
            <a:ext cx="843915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4"/>
          <p:cNvSpPr txBox="1">
            <a:spLocks noChangeArrowheads="1"/>
          </p:cNvSpPr>
          <p:nvPr/>
        </p:nvSpPr>
        <p:spPr>
          <a:xfrm>
            <a:off x="2826266" y="1302985"/>
            <a:ext cx="5936734" cy="75981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en-US" sz="1800" dirty="0">
                <a:latin typeface="Arial" charset="0"/>
              </a:rPr>
              <a:t>Main Data Screen shows all 64 channels status and tag names; flashing alarm </a:t>
            </a:r>
            <a:r>
              <a:rPr lang="en-US" sz="1800" dirty="0" smtClean="0">
                <a:latin typeface="Arial" charset="0"/>
              </a:rPr>
              <a:t>indication</a:t>
            </a:r>
            <a:endParaRPr lang="en-US" sz="1800" dirty="0">
              <a:latin typeface="Arial" charset="0"/>
            </a:endParaRP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3657600" y="2450453"/>
            <a:ext cx="5105399" cy="699499"/>
          </a:xfrm>
          <a:prstGeom prst="rect">
            <a:avLst/>
          </a:prstGeom>
        </p:spPr>
        <p:txBody>
          <a:bodyPr/>
          <a:lstStyle/>
          <a:p>
            <a:pPr marL="228600" indent="-228600"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err="1">
                <a:latin typeface="Arial" charset="0"/>
              </a:rPr>
              <a:t>Bargraph</a:t>
            </a:r>
            <a:r>
              <a:rPr lang="en-US" dirty="0">
                <a:latin typeface="Arial" charset="0"/>
              </a:rPr>
              <a:t> Screen shows 16 channel values, alarms levels and alarm status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5257800" y="4731544"/>
            <a:ext cx="3505200" cy="10596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342900" indent="-342900" eaLnBrk="1" hangingPunct="1">
              <a:spcBef>
                <a:spcPct val="20000"/>
              </a:spcBef>
              <a:buFont typeface="Arial" pitchFamily="34" charset="0"/>
              <a:buChar char="•"/>
              <a:defRPr>
                <a:latin typeface="Arial" charset="0"/>
              </a:defRPr>
            </a:lvl1pPr>
          </a:lstStyle>
          <a:p>
            <a:pPr marL="171450" indent="-171450"/>
            <a:r>
              <a:rPr lang="en-US" dirty="0"/>
              <a:t>Zone screen </a:t>
            </a:r>
            <a:r>
              <a:rPr lang="en-US" dirty="0" smtClean="0"/>
              <a:t>changes </a:t>
            </a:r>
            <a:r>
              <a:rPr lang="en-US" dirty="0"/>
              <a:t>color and name field flashes to indicate alarms</a:t>
            </a: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4267200" y="3586456"/>
            <a:ext cx="4467224" cy="985544"/>
          </a:xfrm>
          <a:prstGeom prst="rect">
            <a:avLst/>
          </a:prstGeom>
        </p:spPr>
        <p:txBody>
          <a:bodyPr/>
          <a:lstStyle/>
          <a:p>
            <a:pPr marL="171450" indent="-171450"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Combination screen shows single channel 30 minute trend, </a:t>
            </a:r>
            <a:r>
              <a:rPr lang="en-US" dirty="0" err="1">
                <a:latin typeface="Arial" charset="0"/>
              </a:rPr>
              <a:t>bargraph</a:t>
            </a:r>
            <a:r>
              <a:rPr lang="en-US" dirty="0">
                <a:latin typeface="Arial" charset="0"/>
              </a:rPr>
              <a:t> and large </a:t>
            </a:r>
            <a:r>
              <a:rPr lang="en-US" dirty="0" smtClean="0">
                <a:latin typeface="Arial" charset="0"/>
              </a:rPr>
              <a:t>display</a:t>
            </a:r>
            <a:endParaRPr lang="en-US" dirty="0">
              <a:latin typeface="Arial" charset="0"/>
            </a:endParaRPr>
          </a:p>
        </p:txBody>
      </p:sp>
      <p:grpSp>
        <p:nvGrpSpPr>
          <p:cNvPr id="21" name="Group 12"/>
          <p:cNvGrpSpPr>
            <a:grpSpLocks/>
          </p:cNvGrpSpPr>
          <p:nvPr/>
        </p:nvGrpSpPr>
        <p:grpSpPr bwMode="auto">
          <a:xfrm>
            <a:off x="1828799" y="3586456"/>
            <a:ext cx="2194161" cy="1837442"/>
            <a:chOff x="4724400" y="1676400"/>
            <a:chExt cx="3960506" cy="3314151"/>
          </a:xfrm>
        </p:grpSpPr>
        <p:pic>
          <p:nvPicPr>
            <p:cNvPr id="22" name="Picture 10" descr="Untitled-3 copy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4400" y="1676400"/>
              <a:ext cx="3960506" cy="331415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3" name="Picture 9" descr="ComboScreen.gi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956" y="2378792"/>
              <a:ext cx="2319780" cy="181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11"/>
          <p:cNvGrpSpPr>
            <a:grpSpLocks/>
          </p:cNvGrpSpPr>
          <p:nvPr/>
        </p:nvGrpSpPr>
        <p:grpSpPr bwMode="auto">
          <a:xfrm>
            <a:off x="2744745" y="4724400"/>
            <a:ext cx="2187659" cy="1837442"/>
            <a:chOff x="4724400" y="1676400"/>
            <a:chExt cx="3960506" cy="3314151"/>
          </a:xfrm>
        </p:grpSpPr>
        <p:pic>
          <p:nvPicPr>
            <p:cNvPr id="25" name="Picture 24" descr="Untitled-3 copy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4400" y="1676400"/>
              <a:ext cx="3960506" cy="331415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6" name="Picture 6" descr="ZoneScreen.gif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368" y="2362200"/>
              <a:ext cx="2362200" cy="1831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527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5" y="1030671"/>
            <a:ext cx="687204" cy="1447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90" y="2240102"/>
            <a:ext cx="770354" cy="10765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7" descr="GASMAX_New2_sma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257800"/>
            <a:ext cx="76258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 descr="GASMAX_New2_sma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408" y="5257800"/>
            <a:ext cx="76258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7" descr="GASMAX_New2_sma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257800"/>
            <a:ext cx="76258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Elbow Connector 16"/>
          <p:cNvCxnSpPr/>
          <p:nvPr/>
        </p:nvCxnSpPr>
        <p:spPr>
          <a:xfrm>
            <a:off x="2498163" y="1600200"/>
            <a:ext cx="1007622" cy="990600"/>
          </a:xfrm>
          <a:prstGeom prst="bentConnector3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209053" y="5105400"/>
            <a:ext cx="1915439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124492" y="3810000"/>
            <a:ext cx="0" cy="1295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124492" y="3810000"/>
            <a:ext cx="38070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371600" y="2667000"/>
            <a:ext cx="1008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4-20mA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3133496" y="1754571"/>
            <a:ext cx="1047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Wireless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1631998" y="4724400"/>
            <a:ext cx="1111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MODBUS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306629" y="1476375"/>
            <a:ext cx="1294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 to 64 Sensors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142478" y="5568434"/>
            <a:ext cx="422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Input source selectable on per-channel basis</a:t>
            </a:r>
            <a:endParaRPr lang="en-US" sz="1400" dirty="0"/>
          </a:p>
        </p:txBody>
      </p:sp>
      <p:pic>
        <p:nvPicPr>
          <p:cNvPr id="35" name="Picture 50" descr="GDS-48_n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54" y="3620085"/>
            <a:ext cx="668338" cy="98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Elbow Connector 33"/>
          <p:cNvCxnSpPr/>
          <p:nvPr/>
        </p:nvCxnSpPr>
        <p:spPr>
          <a:xfrm>
            <a:off x="1371600" y="2680648"/>
            <a:ext cx="2133600" cy="443552"/>
          </a:xfrm>
          <a:prstGeom prst="bentConnector3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/>
          <p:nvPr/>
        </p:nvCxnSpPr>
        <p:spPr>
          <a:xfrm flipV="1">
            <a:off x="1371600" y="3429000"/>
            <a:ext cx="2133600" cy="609600"/>
          </a:xfrm>
          <a:prstGeom prst="bentConnector3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470799" y="3655427"/>
            <a:ext cx="848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Bridge</a:t>
            </a:r>
            <a:endParaRPr lang="en-US" sz="1600" dirty="0"/>
          </a:p>
        </p:txBody>
      </p:sp>
      <p:pic>
        <p:nvPicPr>
          <p:cNvPr id="25" name="Picture 3" descr="C64_NEMA4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330894"/>
            <a:ext cx="2133600" cy="219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5"/>
          <p:cNvSpPr>
            <a:spLocks noGrp="1" noChangeArrowheads="1"/>
          </p:cNvSpPr>
          <p:nvPr>
            <p:ph idx="1"/>
          </p:nvPr>
        </p:nvSpPr>
        <p:spPr>
          <a:xfrm>
            <a:off x="5591175" y="1476375"/>
            <a:ext cx="3200400" cy="3582031"/>
          </a:xfrm>
          <a:noFill/>
          <a:ln/>
        </p:spPr>
        <p:txBody>
          <a:bodyPr>
            <a:noAutofit/>
          </a:bodyPr>
          <a:lstStyle/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effectLst/>
                <a:latin typeface="Arial" charset="0"/>
              </a:rPr>
              <a:t>5X Programmable Alarm Relays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latin typeface="Arial" charset="0"/>
              </a:rPr>
              <a:t>4x MODBUS RS-485 master or slave ports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effectLst/>
                <a:latin typeface="Arial" charset="0"/>
              </a:rPr>
              <a:t>Up to sixteen 16-channel discrete relay boards (256 total)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1800" dirty="0" smtClean="0">
                <a:latin typeface="Arial" charset="0"/>
              </a:rPr>
              <a:t>Built-in Ethernet with Web Server and Remote Setup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endParaRPr lang="en-US" sz="1800" dirty="0">
              <a:effectLst/>
              <a:latin typeface="Arial" charset="0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3445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“C64 </a:t>
            </a:r>
            <a:r>
              <a:rPr lang="en-US" i="1" dirty="0" smtClean="0"/>
              <a:t>Protector”</a:t>
            </a:r>
            <a:r>
              <a:rPr lang="en-US" dirty="0" smtClean="0"/>
              <a:t> Controller</a:t>
            </a:r>
            <a:r>
              <a:rPr lang="en-US" sz="6600" dirty="0" smtClean="0">
                <a:solidFill>
                  <a:srgbClr val="FFFF00"/>
                </a:solidFill>
              </a:rPr>
              <a:t/>
            </a:r>
            <a:br>
              <a:rPr lang="en-US" sz="6600" dirty="0" smtClean="0">
                <a:solidFill>
                  <a:srgbClr val="FFFF00"/>
                </a:solidFill>
              </a:rPr>
            </a:br>
            <a:r>
              <a:rPr lang="en-US" sz="2400" dirty="0" smtClean="0"/>
              <a:t>16 to 64 Channel Controller with Analog, Bridge &amp; MODBUS Inputs</a:t>
            </a:r>
            <a:endParaRPr lang="en-US" sz="2400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323850" y="1143000"/>
            <a:ext cx="843915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296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9050"/>
            <a:ext cx="8991600" cy="971550"/>
          </a:xfrm>
        </p:spPr>
        <p:txBody>
          <a:bodyPr>
            <a:normAutofit/>
          </a:bodyPr>
          <a:lstStyle/>
          <a:p>
            <a:r>
              <a:rPr lang="en-US" dirty="0" smtClean="0"/>
              <a:t>Gas Detection </a:t>
            </a:r>
            <a:r>
              <a:rPr lang="en-US" dirty="0" smtClean="0"/>
              <a:t>System “Must-Have”</a:t>
            </a:r>
            <a:endParaRPr lang="en-US" dirty="0"/>
          </a:p>
        </p:txBody>
      </p:sp>
      <p:pic>
        <p:nvPicPr>
          <p:cNvPr id="418820" name="Picture 4" descr="C:\Users\Admin\Documents\Photos WIS\P10100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1905000" cy="142875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6770" name="Picture 2" descr="U:\Photos\Hunter\Final\DSC_0008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931" y="4648200"/>
            <a:ext cx="2036630" cy="174228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6771" name="Picture 3" descr="U:\Photos\Hunter\Final\DSC_0006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456" y="2726707"/>
            <a:ext cx="2087562" cy="1388093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19200"/>
            <a:ext cx="1219200" cy="1587599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418819" name="Picture 3" descr="C:\Users\Admin\Documents\Customers\Hiller Offshore\IMG_847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47503"/>
            <a:ext cx="2386012" cy="159083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4648200" y="1066800"/>
            <a:ext cx="4267200" cy="52813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</a:pPr>
            <a:r>
              <a:rPr lang="en-US" sz="2800" dirty="0" smtClean="0"/>
              <a:t>Critical Reliability, Plus </a:t>
            </a:r>
            <a:r>
              <a:rPr lang="en-US" sz="2800" i="1" dirty="0" smtClean="0"/>
              <a:t>Best Technology </a:t>
            </a:r>
            <a:r>
              <a:rPr lang="en-US" sz="2800" dirty="0" smtClean="0"/>
              <a:t>for the Intended Application</a:t>
            </a:r>
            <a:endParaRPr lang="en-US" sz="2800" dirty="0" smtClean="0"/>
          </a:p>
          <a:p>
            <a:pPr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</a:pPr>
            <a:r>
              <a:rPr lang="en-US" sz="2800" dirty="0" smtClean="0"/>
              <a:t>Fast Delivery to Meet Real-time Customer Needs</a:t>
            </a:r>
            <a:endParaRPr lang="en-US" sz="2800" dirty="0" smtClean="0"/>
          </a:p>
          <a:p>
            <a:pPr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</a:pPr>
            <a:r>
              <a:rPr lang="en-US" sz="2800" dirty="0" smtClean="0"/>
              <a:t>Easy to Use, Easy to Maintain, Easy to Upgrade</a:t>
            </a:r>
            <a:endParaRPr lang="en-US" sz="2800" dirty="0"/>
          </a:p>
          <a:p>
            <a:pPr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</a:pPr>
            <a:r>
              <a:rPr lang="en-US" sz="2800" dirty="0" smtClean="0"/>
              <a:t>Complete Solutions, not Just “Parts”</a:t>
            </a:r>
          </a:p>
        </p:txBody>
      </p:sp>
    </p:spTree>
    <p:extLst>
      <p:ext uri="{BB962C8B-B14F-4D97-AF65-F5344CB8AC3E}">
        <p14:creationId xmlns:p14="http://schemas.microsoft.com/office/powerpoint/2010/main" val="253504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Process Monitors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04800" y="990600"/>
            <a:ext cx="2133600" cy="2438400"/>
            <a:chOff x="533400" y="990600"/>
            <a:chExt cx="2133600" cy="2438400"/>
          </a:xfrm>
        </p:grpSpPr>
        <p:sp>
          <p:nvSpPr>
            <p:cNvPr id="5" name="Rectangle 4"/>
            <p:cNvSpPr/>
            <p:nvPr/>
          </p:nvSpPr>
          <p:spPr>
            <a:xfrm>
              <a:off x="533400" y="990600"/>
              <a:ext cx="2133600" cy="2438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6770" name="Picture 2" descr="P:\Server1\GDS PSM Projects\3612 DXP\Photos\P101005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4000" contras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066800"/>
              <a:ext cx="1981200" cy="2317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1636166" y="2428624"/>
            <a:ext cx="2590800" cy="2514600"/>
            <a:chOff x="6019800" y="1219200"/>
            <a:chExt cx="2590800" cy="2514600"/>
          </a:xfrm>
        </p:grpSpPr>
        <p:sp>
          <p:nvSpPr>
            <p:cNvPr id="7" name="Rectangle 6"/>
            <p:cNvSpPr/>
            <p:nvPr/>
          </p:nvSpPr>
          <p:spPr>
            <a:xfrm>
              <a:off x="6019800" y="1219200"/>
              <a:ext cx="2590800" cy="251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295400"/>
              <a:ext cx="2386493" cy="231386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924300"/>
            <a:ext cx="2000250" cy="20378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>
          <a:xfrm>
            <a:off x="4724400" y="1107259"/>
            <a:ext cx="3886200" cy="4876800"/>
          </a:xfrm>
        </p:spPr>
        <p:txBody>
          <a:bodyPr>
            <a:noAutofit/>
          </a:bodyPr>
          <a:lstStyle/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2000" dirty="0" smtClean="0">
                <a:latin typeface="Arial" charset="0"/>
              </a:rPr>
              <a:t>Cost-effective solution where analyzer-level accuracy is not required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2000" dirty="0" smtClean="0">
                <a:latin typeface="Arial" charset="0"/>
              </a:rPr>
              <a:t>Combine high quality sample conditioning / filtering with reliable GASMAX gas monitor and </a:t>
            </a:r>
            <a:r>
              <a:rPr lang="en-US" sz="2000" i="1" dirty="0" smtClean="0">
                <a:latin typeface="Arial" charset="0"/>
              </a:rPr>
              <a:t>Protector</a:t>
            </a:r>
            <a:r>
              <a:rPr lang="en-US" sz="2000" dirty="0" smtClean="0">
                <a:latin typeface="Arial" charset="0"/>
              </a:rPr>
              <a:t> controller technology. 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2000" dirty="0" smtClean="0">
                <a:latin typeface="Arial" charset="0"/>
              </a:rPr>
              <a:t>Semi-custom design allows build-to-requirements efficiency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sz="2000" dirty="0" smtClean="0">
                <a:latin typeface="Arial" charset="0"/>
              </a:rPr>
              <a:t>GDS Corp experience in process monitors 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Char char="•"/>
            </a:pPr>
            <a:endParaRPr lang="en-US" sz="20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53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GDS-68XP Process Monitor </a:t>
            </a:r>
            <a:r>
              <a:rPr lang="en-US" sz="6600" dirty="0" smtClean="0">
                <a:solidFill>
                  <a:srgbClr val="FFFF00"/>
                </a:solidFill>
              </a:rPr>
              <a:t/>
            </a:r>
            <a:br>
              <a:rPr lang="en-US" sz="6600" dirty="0" smtClean="0">
                <a:solidFill>
                  <a:srgbClr val="FFFF00"/>
                </a:solidFill>
              </a:rPr>
            </a:br>
            <a:r>
              <a:rPr lang="en-US" sz="2700" dirty="0" smtClean="0"/>
              <a:t>For Low Oxygen Process Streams</a:t>
            </a:r>
            <a:endParaRPr lang="en-US" sz="27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23850" y="1143000"/>
            <a:ext cx="843915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3825422" cy="236220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181475" y="1361420"/>
            <a:ext cx="4724399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 eaLnBrk="1" hangingPunct="1"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US" dirty="0" smtClean="0">
                <a:latin typeface="Arial" charset="0"/>
              </a:rPr>
              <a:t>Monitors Hydrogen Sulfide, Mercaptan or THT in 100% methane or methane + carbon dioxide streams</a:t>
            </a:r>
          </a:p>
          <a:p>
            <a:pPr marL="171450" indent="-171450" eaLnBrk="1" hangingPunct="1"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US" dirty="0" smtClean="0">
                <a:latin typeface="Arial" charset="0"/>
              </a:rPr>
              <a:t>Reliable, low cost toxic sensors and microprocessor-controlled sequencer for low total cost of ownership. </a:t>
            </a:r>
            <a:endParaRPr lang="en-US" dirty="0">
              <a:latin typeface="Arial" charset="0"/>
            </a:endParaRPr>
          </a:p>
          <a:p>
            <a:pPr marL="171450" indent="-171450" eaLnBrk="1" hangingPunct="1"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US" dirty="0" smtClean="0">
                <a:latin typeface="Arial" charset="0"/>
              </a:rPr>
              <a:t>Periodic sampling at intervals from 5 minutes to six hours increases sensor life and reduces amount of target gas released to the atmosphere</a:t>
            </a:r>
          </a:p>
          <a:p>
            <a:pPr marL="171450" indent="-171450" eaLnBrk="1" hangingPunct="1"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US" dirty="0" smtClean="0">
                <a:latin typeface="Arial" charset="0"/>
              </a:rPr>
              <a:t>Automatic over-range detection protects sensor from saturation </a:t>
            </a:r>
          </a:p>
          <a:p>
            <a:pPr marL="171450" indent="-171450" eaLnBrk="1" hangingPunct="1"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US" dirty="0" smtClean="0">
                <a:latin typeface="Arial" charset="0"/>
              </a:rPr>
              <a:t>High quality 24VDC brushless pump</a:t>
            </a:r>
            <a:endParaRPr lang="en-US" dirty="0">
              <a:latin typeface="Arial" charset="0"/>
            </a:endParaRPr>
          </a:p>
          <a:p>
            <a:pPr marL="171450" indent="-171450" eaLnBrk="1" hangingPunct="1">
              <a:spcBef>
                <a:spcPct val="25000"/>
              </a:spcBef>
              <a:spcAft>
                <a:spcPct val="25000"/>
              </a:spcAft>
              <a:buClrTx/>
              <a:buSzTx/>
              <a:buFontTx/>
              <a:buChar char="•"/>
            </a:pPr>
            <a:r>
              <a:rPr lang="en-US" dirty="0" smtClean="0">
                <a:latin typeface="Arial" charset="0"/>
              </a:rPr>
              <a:t>Suitable for use in Class I Division 1 areas</a:t>
            </a:r>
            <a:endParaRPr lang="en-US" dirty="0">
              <a:latin typeface="Arial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hlink"/>
              </a:buClr>
              <a:buSzPct val="60000"/>
              <a:buFontTx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850" y="4267200"/>
            <a:ext cx="34319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Available with ambient sample draw or high pressure inlet with stainless steel filter and regulator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23849" y="5334000"/>
            <a:ext cx="3431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Ideal for use on natural gas pipelines or biogas digesters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0141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GDS-78XP Process Monitor </a:t>
            </a:r>
            <a:r>
              <a:rPr lang="en-US" sz="6600" dirty="0" smtClean="0">
                <a:solidFill>
                  <a:srgbClr val="FFFF00"/>
                </a:solidFill>
              </a:rPr>
              <a:t/>
            </a:r>
            <a:br>
              <a:rPr lang="en-US" sz="6600" dirty="0" smtClean="0">
                <a:solidFill>
                  <a:srgbClr val="FFFF00"/>
                </a:solidFill>
              </a:rPr>
            </a:br>
            <a:r>
              <a:rPr lang="en-US" sz="2700" dirty="0" smtClean="0"/>
              <a:t>For High Pressure Process Streams </a:t>
            </a:r>
            <a:endParaRPr lang="en-US" sz="27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23850" y="1143000"/>
            <a:ext cx="843915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3850" y="1371600"/>
            <a:ext cx="507682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hangingPunct="1"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US" dirty="0" smtClean="0">
                <a:latin typeface="Arial" charset="0"/>
              </a:rPr>
              <a:t>Semi-custom solution for monitoring a process gas stream compatible with the target toxic or infrared sensor</a:t>
            </a:r>
            <a:endParaRPr lang="en-US" dirty="0">
              <a:latin typeface="Arial" charset="0"/>
            </a:endParaRPr>
          </a:p>
          <a:p>
            <a:pPr marL="228600" indent="-228600" eaLnBrk="1" hangingPunct="1"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US" dirty="0" smtClean="0">
                <a:latin typeface="Arial" charset="0"/>
              </a:rPr>
              <a:t>High quality sample conditioning with stainless steel coalescing filter or optional combination coalescing + membrane filter for maximum moisture &amp; particulate removal.</a:t>
            </a:r>
          </a:p>
          <a:p>
            <a:pPr marL="228600" indent="-228600" eaLnBrk="1" hangingPunct="1"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US" dirty="0" smtClean="0">
                <a:latin typeface="Arial" charset="0"/>
              </a:rPr>
              <a:t>Choice of two-wire, three-wire or wireless GASMAX gas monitor</a:t>
            </a:r>
          </a:p>
          <a:p>
            <a:pPr marL="228600" indent="-228600" eaLnBrk="1" hangingPunct="1"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US" dirty="0" smtClean="0">
                <a:latin typeface="Arial" charset="0"/>
              </a:rPr>
              <a:t>Choice of Toxic*, PID or GDS-IR Infrared sensors, or GDS-IR-PM process analyzer sensor</a:t>
            </a:r>
          </a:p>
          <a:p>
            <a:pPr marL="228600" indent="-228600" eaLnBrk="1" hangingPunct="1"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US" dirty="0" smtClean="0">
                <a:latin typeface="Arial" charset="0"/>
              </a:rPr>
              <a:t>Optional low flow warning switch</a:t>
            </a:r>
            <a:endParaRPr lang="en-US" dirty="0">
              <a:latin typeface="Arial" charset="0"/>
            </a:endParaRPr>
          </a:p>
          <a:p>
            <a:pPr marL="228600" indent="-228600" eaLnBrk="1" hangingPunct="1">
              <a:spcBef>
                <a:spcPct val="25000"/>
              </a:spcBef>
              <a:spcAft>
                <a:spcPct val="25000"/>
              </a:spcAft>
              <a:buClrTx/>
              <a:buSzTx/>
              <a:buFontTx/>
              <a:buChar char="•"/>
            </a:pPr>
            <a:r>
              <a:rPr lang="en-US" dirty="0" smtClean="0">
                <a:latin typeface="Arial" charset="0"/>
              </a:rPr>
              <a:t>Designed for use in Class I Division 1 areas</a:t>
            </a:r>
            <a:endParaRPr lang="en-US" dirty="0">
              <a:latin typeface="Arial" charset="0"/>
            </a:endParaRPr>
          </a:p>
          <a:p>
            <a:pPr marL="228600" indent="-228600" eaLnBrk="1" hangingPunct="1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hlink"/>
              </a:buClr>
              <a:buSzPct val="60000"/>
              <a:buFontTx/>
              <a:buChar char="•"/>
            </a:pPr>
            <a:endParaRPr lang="en-US" dirty="0">
              <a:latin typeface="Arial" charset="0"/>
            </a:endParaRPr>
          </a:p>
        </p:txBody>
      </p:sp>
      <p:pic>
        <p:nvPicPr>
          <p:cNvPr id="417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400" y="1371600"/>
            <a:ext cx="3064075" cy="307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89400" y="4933950"/>
            <a:ext cx="304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/>
            <a:r>
              <a:rPr lang="en-US" sz="1400" dirty="0" smtClean="0"/>
              <a:t>* Stream must contain at least 25% oxygen for toxic sensor applications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2153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1" name="Rectangle 3"/>
          <p:cNvSpPr>
            <a:spLocks noGrp="1" noChangeArrowheads="1"/>
          </p:cNvSpPr>
          <p:nvPr>
            <p:ph idx="1"/>
          </p:nvPr>
        </p:nvSpPr>
        <p:spPr>
          <a:xfrm>
            <a:off x="6172200" y="1371600"/>
            <a:ext cx="2743200" cy="4530725"/>
          </a:xfrm>
        </p:spPr>
        <p:txBody>
          <a:bodyPr>
            <a:normAutofit/>
          </a:bodyPr>
          <a:lstStyle/>
          <a:p>
            <a:pPr>
              <a:spcBef>
                <a:spcPct val="25000"/>
              </a:spcBef>
              <a:spcAft>
                <a:spcPct val="25000"/>
              </a:spcAft>
            </a:pPr>
            <a:r>
              <a:rPr lang="en-US" sz="1800" dirty="0">
                <a:latin typeface="Arial" charset="0"/>
              </a:rPr>
              <a:t>Design-to-order based on specific customer needs</a:t>
            </a:r>
          </a:p>
          <a:p>
            <a:pPr>
              <a:spcBef>
                <a:spcPct val="25000"/>
              </a:spcBef>
              <a:spcAft>
                <a:spcPct val="25000"/>
              </a:spcAft>
            </a:pPr>
            <a:r>
              <a:rPr lang="en-US" sz="1800" dirty="0">
                <a:latin typeface="Arial" charset="0"/>
              </a:rPr>
              <a:t>Unique, one-of-a-kind applications</a:t>
            </a:r>
          </a:p>
          <a:p>
            <a:pPr>
              <a:spcBef>
                <a:spcPct val="25000"/>
              </a:spcBef>
              <a:spcAft>
                <a:spcPct val="25000"/>
              </a:spcAft>
            </a:pPr>
            <a:r>
              <a:rPr lang="en-US" sz="1800" dirty="0">
                <a:latin typeface="Arial" charset="0"/>
              </a:rPr>
              <a:t>Contact GDS Corp for more details or a quote </a:t>
            </a:r>
            <a:endParaRPr lang="en-US" sz="1800" dirty="0"/>
          </a:p>
        </p:txBody>
      </p:sp>
      <p:pic>
        <p:nvPicPr>
          <p:cNvPr id="345092" name="Picture 4" descr="Cabinet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t="6956" r="18605" b="6087"/>
          <a:stretch>
            <a:fillRect/>
          </a:stretch>
        </p:blipFill>
        <p:spPr bwMode="auto">
          <a:xfrm>
            <a:off x="304800" y="1509712"/>
            <a:ext cx="3124200" cy="312420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094" name="Picture 6" descr="face_vi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109912"/>
            <a:ext cx="1668463" cy="259080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5095" name="Text Box 7"/>
          <p:cNvSpPr txBox="1">
            <a:spLocks noChangeArrowheads="1"/>
          </p:cNvSpPr>
          <p:nvPr/>
        </p:nvSpPr>
        <p:spPr bwMode="auto">
          <a:xfrm>
            <a:off x="3505200" y="1509712"/>
            <a:ext cx="21336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160 point direct catalytic bead system for control of plant-wide deluge system</a:t>
            </a:r>
          </a:p>
        </p:txBody>
      </p:sp>
      <p:sp>
        <p:nvSpPr>
          <p:cNvPr id="345096" name="Text Box 8"/>
          <p:cNvSpPr txBox="1">
            <a:spLocks noChangeArrowheads="1"/>
          </p:cNvSpPr>
          <p:nvPr/>
        </p:nvSpPr>
        <p:spPr bwMode="auto">
          <a:xfrm>
            <a:off x="5867400" y="4633912"/>
            <a:ext cx="25908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dirty="0">
                <a:latin typeface="Arial" charset="0"/>
              </a:rPr>
              <a:t>32 point mixed catalytic bead / infrared system to monitor combustibles and </a:t>
            </a:r>
            <a:r>
              <a:rPr lang="en-US" sz="1400" dirty="0" smtClean="0">
                <a:latin typeface="Arial" charset="0"/>
              </a:rPr>
              <a:t>carbon monoxide </a:t>
            </a:r>
            <a:r>
              <a:rPr lang="en-US" sz="1400" dirty="0">
                <a:latin typeface="Arial" charset="0"/>
              </a:rPr>
              <a:t>levels at national research laboratory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GDS Corp Custom Systems</a:t>
            </a:r>
            <a:r>
              <a:rPr lang="en-US" sz="6600" dirty="0" smtClean="0">
                <a:solidFill>
                  <a:srgbClr val="FFFF00"/>
                </a:solidFill>
              </a:rPr>
              <a:t/>
            </a:r>
            <a:br>
              <a:rPr lang="en-US" sz="6600" dirty="0" smtClean="0">
                <a:solidFill>
                  <a:srgbClr val="FFFF00"/>
                </a:solidFill>
              </a:rPr>
            </a:br>
            <a:r>
              <a:rPr lang="en-US" sz="2700" dirty="0" smtClean="0"/>
              <a:t>Design / Build Systems for Petrochemical &amp; Offshore </a:t>
            </a:r>
            <a:endParaRPr lang="en-US" sz="27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23850" y="1143000"/>
            <a:ext cx="843915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657600" y="228600"/>
            <a:ext cx="5181600" cy="5638800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Reliable technology</a:t>
            </a:r>
          </a:p>
          <a:p>
            <a:pPr lvl="1">
              <a:spcAft>
                <a:spcPct val="20000"/>
              </a:spcAft>
              <a:buSzPct val="60000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Industry-recognized certifications</a:t>
            </a:r>
          </a:p>
          <a:p>
            <a:pPr lvl="1">
              <a:spcAft>
                <a:spcPct val="20000"/>
              </a:spcAft>
              <a:buSzPct val="60000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Features that customers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need today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lvl="1">
              <a:spcAft>
                <a:spcPct val="20000"/>
              </a:spcAft>
              <a:buSzPct val="60000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Technology for tomorrow’s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systems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Fast delivery</a:t>
            </a:r>
          </a:p>
          <a:p>
            <a:pPr lvl="1">
              <a:spcAft>
                <a:spcPct val="20000"/>
              </a:spcAft>
              <a:buSzPct val="60000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Products designed for rapid build-to-order</a:t>
            </a:r>
          </a:p>
          <a:p>
            <a:pPr lvl="1">
              <a:spcAft>
                <a:spcPct val="20000"/>
              </a:spcAft>
              <a:buSzPct val="60000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Locally managed inventory</a:t>
            </a:r>
          </a:p>
          <a:p>
            <a:pPr lvl="1">
              <a:spcAft>
                <a:spcPct val="20000"/>
              </a:spcAft>
              <a:buSzPct val="60000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Software tools simplify ordering</a:t>
            </a:r>
          </a:p>
          <a:p>
            <a:pPr marL="228600" indent="-228600"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Easy to use </a:t>
            </a:r>
          </a:p>
          <a:p>
            <a:pPr lvl="1">
              <a:spcAft>
                <a:spcPct val="20000"/>
              </a:spcAft>
              <a:buSzPct val="60000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Graphical interface </a:t>
            </a:r>
          </a:p>
          <a:p>
            <a:pPr lvl="1">
              <a:spcAft>
                <a:spcPct val="20000"/>
              </a:spcAft>
              <a:buSzPct val="60000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Smart sensors</a:t>
            </a:r>
          </a:p>
          <a:p>
            <a:pPr lvl="1">
              <a:spcAft>
                <a:spcPct val="20000"/>
              </a:spcAft>
              <a:buSzPct val="60000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Prompted Calibration</a:t>
            </a:r>
          </a:p>
          <a:p>
            <a:pPr marL="228600" indent="-228600"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Complete solutions</a:t>
            </a:r>
          </a:p>
          <a:p>
            <a:pPr lvl="1">
              <a:spcAft>
                <a:spcPct val="20000"/>
              </a:spcAft>
              <a:buSzPct val="60000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Monitors, sensors, controllers, power supplies, software &amp; more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2688623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30" y="5562600"/>
            <a:ext cx="1727610" cy="10668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13710" y="2533650"/>
            <a:ext cx="1305449" cy="1394886"/>
            <a:chOff x="6915231" y="1981200"/>
            <a:chExt cx="1305449" cy="1394886"/>
          </a:xfrm>
        </p:grpSpPr>
        <p:pic>
          <p:nvPicPr>
            <p:cNvPr id="6" name="Picture 27" descr="GASMAX_New2_small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8776" y="1981200"/>
              <a:ext cx="831904" cy="1164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7" descr="GASMAX_New2_small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5231" y="2211212"/>
              <a:ext cx="831904" cy="1164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21" descr="Generic Controller GD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52" y="4197880"/>
            <a:ext cx="1392813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02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685800" y="107950"/>
            <a:ext cx="7802563" cy="14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 eaLnBrk="1" hangingPunct="1"/>
            <a:r>
              <a:rPr lang="en-US" sz="4000" dirty="0">
                <a:latin typeface="Arial" charset="0"/>
              </a:rPr>
              <a:t>For More Information:</a:t>
            </a:r>
            <a:br>
              <a:rPr lang="en-US" sz="4000" dirty="0">
                <a:latin typeface="Arial" charset="0"/>
              </a:rPr>
            </a:br>
            <a:r>
              <a:rPr lang="en-US" sz="4000" b="1" dirty="0">
                <a:latin typeface="Arial" charset="0"/>
              </a:rPr>
              <a:t>www.gdscorp.com</a:t>
            </a:r>
          </a:p>
          <a:p>
            <a:pPr algn="ctr" eaLnBrk="1" hangingPunct="1"/>
            <a:r>
              <a:rPr lang="en-US" dirty="0">
                <a:solidFill>
                  <a:srgbClr val="FFFF00"/>
                </a:solidFill>
                <a:latin typeface="Arial" charset="0"/>
              </a:rPr>
              <a:t> </a:t>
            </a:r>
          </a:p>
        </p:txBody>
      </p:sp>
      <p:pic>
        <p:nvPicPr>
          <p:cNvPr id="110597" name="Picture 5" descr="homePa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05000"/>
            <a:ext cx="4572000" cy="394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66800" y="4191000"/>
            <a:ext cx="3810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4800">
                <a:latin typeface="Arial" charset="0"/>
              </a:rPr>
              <a:t>Thank You!</a:t>
            </a:r>
            <a:r>
              <a:rPr lang="en-US" sz="2800">
                <a:latin typeface="Arial" charset="0"/>
              </a:rPr>
              <a:t> </a:t>
            </a:r>
          </a:p>
        </p:txBody>
      </p:sp>
      <p:pic>
        <p:nvPicPr>
          <p:cNvPr id="5" name="Picture 11" descr="GASMAX_New2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09600"/>
            <a:ext cx="3906838" cy="546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23875"/>
            <a:ext cx="3584832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5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514600"/>
            <a:ext cx="8991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GDS Corp Sensor Technologies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90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AutoShape 2"/>
          <p:cNvSpPr>
            <a:spLocks noChangeArrowheads="1"/>
          </p:cNvSpPr>
          <p:nvPr/>
        </p:nvSpPr>
        <p:spPr bwMode="auto">
          <a:xfrm rot="5400000">
            <a:off x="5486400" y="1752600"/>
            <a:ext cx="609600" cy="4572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9933"/>
              </a:gs>
              <a:gs pos="100000">
                <a:srgbClr val="FF993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Gas Sensor Technologies</a:t>
            </a:r>
          </a:p>
        </p:txBody>
      </p:sp>
      <p:sp>
        <p:nvSpPr>
          <p:cNvPr id="349188" name="Line 4"/>
          <p:cNvSpPr>
            <a:spLocks noChangeShapeType="1"/>
          </p:cNvSpPr>
          <p:nvPr/>
        </p:nvSpPr>
        <p:spPr bwMode="auto">
          <a:xfrm>
            <a:off x="4581525" y="1066800"/>
            <a:ext cx="0" cy="464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189" name="Line 5"/>
          <p:cNvSpPr>
            <a:spLocks noChangeShapeType="1"/>
          </p:cNvSpPr>
          <p:nvPr/>
        </p:nvSpPr>
        <p:spPr bwMode="auto">
          <a:xfrm>
            <a:off x="685800" y="3352800"/>
            <a:ext cx="777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190" name="Text Box 6"/>
          <p:cNvSpPr txBox="1">
            <a:spLocks noChangeArrowheads="1"/>
          </p:cNvSpPr>
          <p:nvPr/>
        </p:nvSpPr>
        <p:spPr bwMode="auto">
          <a:xfrm>
            <a:off x="1866900" y="685800"/>
            <a:ext cx="144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Arial" charset="0"/>
              </a:rPr>
              <a:t>Toxic</a:t>
            </a:r>
            <a:endParaRPr lang="en-US" sz="2400" dirty="0">
              <a:latin typeface="Arial" charset="0"/>
            </a:endParaRPr>
          </a:p>
        </p:txBody>
      </p:sp>
      <p:sp>
        <p:nvSpPr>
          <p:cNvPr id="349191" name="Text Box 7"/>
          <p:cNvSpPr txBox="1">
            <a:spLocks noChangeArrowheads="1"/>
          </p:cNvSpPr>
          <p:nvPr/>
        </p:nvSpPr>
        <p:spPr bwMode="auto">
          <a:xfrm>
            <a:off x="6096000" y="685800"/>
            <a:ext cx="1319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Arial" charset="0"/>
              </a:rPr>
              <a:t>Infrared </a:t>
            </a:r>
          </a:p>
        </p:txBody>
      </p:sp>
      <p:sp>
        <p:nvSpPr>
          <p:cNvPr id="349192" name="Text Box 8"/>
          <p:cNvSpPr txBox="1">
            <a:spLocks noChangeArrowheads="1"/>
          </p:cNvSpPr>
          <p:nvPr/>
        </p:nvSpPr>
        <p:spPr bwMode="auto">
          <a:xfrm>
            <a:off x="1441450" y="3508375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33CC"/>
                </a:solidFill>
                <a:latin typeface="Arial" charset="0"/>
              </a:rPr>
              <a:t>Catalytic Bead </a:t>
            </a:r>
          </a:p>
        </p:txBody>
      </p:sp>
      <p:sp>
        <p:nvSpPr>
          <p:cNvPr id="349193" name="Text Box 9"/>
          <p:cNvSpPr txBox="1">
            <a:spLocks noChangeArrowheads="1"/>
          </p:cNvSpPr>
          <p:nvPr/>
        </p:nvSpPr>
        <p:spPr bwMode="auto">
          <a:xfrm>
            <a:off x="5257800" y="3505200"/>
            <a:ext cx="3151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Arial" charset="0"/>
              </a:rPr>
              <a:t>Photoionization (PID) </a:t>
            </a:r>
          </a:p>
        </p:txBody>
      </p:sp>
      <p:sp>
        <p:nvSpPr>
          <p:cNvPr id="349194" name="Rectangle 10"/>
          <p:cNvSpPr>
            <a:spLocks noChangeArrowheads="1"/>
          </p:cNvSpPr>
          <p:nvPr/>
        </p:nvSpPr>
        <p:spPr bwMode="auto">
          <a:xfrm>
            <a:off x="2171700" y="1825625"/>
            <a:ext cx="838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195" name="AutoShape 11"/>
          <p:cNvSpPr>
            <a:spLocks noChangeArrowheads="1"/>
          </p:cNvSpPr>
          <p:nvPr/>
        </p:nvSpPr>
        <p:spPr bwMode="auto">
          <a:xfrm>
            <a:off x="1943100" y="1749425"/>
            <a:ext cx="1295400" cy="762000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196" name="Rectangle 12"/>
          <p:cNvSpPr>
            <a:spLocks noChangeArrowheads="1"/>
          </p:cNvSpPr>
          <p:nvPr/>
        </p:nvSpPr>
        <p:spPr bwMode="auto">
          <a:xfrm>
            <a:off x="2171700" y="1673225"/>
            <a:ext cx="838200" cy="76200"/>
          </a:xfrm>
          <a:prstGeom prst="rect">
            <a:avLst/>
          </a:prstGeom>
          <a:solidFill>
            <a:srgbClr val="808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197" name="Rectangle 13"/>
          <p:cNvSpPr>
            <a:spLocks noChangeArrowheads="1"/>
          </p:cNvSpPr>
          <p:nvPr/>
        </p:nvSpPr>
        <p:spPr bwMode="auto">
          <a:xfrm>
            <a:off x="2324100" y="1978025"/>
            <a:ext cx="5334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198" name="Rectangle 14"/>
          <p:cNvSpPr>
            <a:spLocks noChangeArrowheads="1"/>
          </p:cNvSpPr>
          <p:nvPr/>
        </p:nvSpPr>
        <p:spPr bwMode="auto">
          <a:xfrm>
            <a:off x="2133600" y="2054225"/>
            <a:ext cx="9144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199" name="Rectangle 15"/>
          <p:cNvSpPr>
            <a:spLocks noChangeArrowheads="1"/>
          </p:cNvSpPr>
          <p:nvPr/>
        </p:nvSpPr>
        <p:spPr bwMode="auto">
          <a:xfrm>
            <a:off x="2057400" y="2435225"/>
            <a:ext cx="1066800" cy="152400"/>
          </a:xfrm>
          <a:prstGeom prst="rect">
            <a:avLst/>
          </a:prstGeom>
          <a:solidFill>
            <a:srgbClr val="808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200" name="Line 16"/>
          <p:cNvSpPr>
            <a:spLocks noChangeShapeType="1"/>
          </p:cNvSpPr>
          <p:nvPr/>
        </p:nvSpPr>
        <p:spPr bwMode="auto">
          <a:xfrm>
            <a:off x="2286000" y="2587625"/>
            <a:ext cx="0" cy="152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201" name="Line 17"/>
          <p:cNvSpPr>
            <a:spLocks noChangeShapeType="1"/>
          </p:cNvSpPr>
          <p:nvPr/>
        </p:nvSpPr>
        <p:spPr bwMode="auto">
          <a:xfrm>
            <a:off x="2590800" y="2587625"/>
            <a:ext cx="0" cy="152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202" name="Line 18"/>
          <p:cNvSpPr>
            <a:spLocks noChangeShapeType="1"/>
          </p:cNvSpPr>
          <p:nvPr/>
        </p:nvSpPr>
        <p:spPr bwMode="auto">
          <a:xfrm>
            <a:off x="2895600" y="2587625"/>
            <a:ext cx="0" cy="152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203" name="Rectangle 19"/>
          <p:cNvSpPr>
            <a:spLocks noChangeArrowheads="1"/>
          </p:cNvSpPr>
          <p:nvPr/>
        </p:nvSpPr>
        <p:spPr bwMode="auto">
          <a:xfrm>
            <a:off x="2133600" y="2130425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204" name="Rectangle 20"/>
          <p:cNvSpPr>
            <a:spLocks noChangeArrowheads="1"/>
          </p:cNvSpPr>
          <p:nvPr/>
        </p:nvSpPr>
        <p:spPr bwMode="auto">
          <a:xfrm>
            <a:off x="2971800" y="2130425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205" name="Rectangle 21"/>
          <p:cNvSpPr>
            <a:spLocks noChangeArrowheads="1"/>
          </p:cNvSpPr>
          <p:nvPr/>
        </p:nvSpPr>
        <p:spPr bwMode="auto">
          <a:xfrm>
            <a:off x="2971800" y="2282825"/>
            <a:ext cx="228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206" name="Rectangle 22"/>
          <p:cNvSpPr>
            <a:spLocks noChangeArrowheads="1"/>
          </p:cNvSpPr>
          <p:nvPr/>
        </p:nvSpPr>
        <p:spPr bwMode="auto">
          <a:xfrm>
            <a:off x="1981200" y="2282825"/>
            <a:ext cx="228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207" name="Text Box 23"/>
          <p:cNvSpPr txBox="1">
            <a:spLocks noChangeArrowheads="1"/>
          </p:cNvSpPr>
          <p:nvPr/>
        </p:nvSpPr>
        <p:spPr bwMode="auto">
          <a:xfrm>
            <a:off x="412750" y="1379538"/>
            <a:ext cx="14557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Diffusion Barrier</a:t>
            </a:r>
          </a:p>
        </p:txBody>
      </p:sp>
      <p:sp>
        <p:nvSpPr>
          <p:cNvPr id="349208" name="Text Box 24"/>
          <p:cNvSpPr txBox="1">
            <a:spLocks noChangeArrowheads="1"/>
          </p:cNvSpPr>
          <p:nvPr/>
        </p:nvSpPr>
        <p:spPr bwMode="auto">
          <a:xfrm>
            <a:off x="574675" y="2141538"/>
            <a:ext cx="10128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Electrolyte</a:t>
            </a:r>
          </a:p>
          <a:p>
            <a:pPr algn="ctr"/>
            <a:r>
              <a:rPr lang="en-US" sz="1400">
                <a:latin typeface="Arial" charset="0"/>
              </a:rPr>
              <a:t>Storage</a:t>
            </a:r>
          </a:p>
        </p:txBody>
      </p:sp>
      <p:sp>
        <p:nvSpPr>
          <p:cNvPr id="349209" name="Text Box 25"/>
          <p:cNvSpPr txBox="1">
            <a:spLocks noChangeArrowheads="1"/>
          </p:cNvSpPr>
          <p:nvPr/>
        </p:nvSpPr>
        <p:spPr bwMode="auto">
          <a:xfrm>
            <a:off x="3429000" y="1676400"/>
            <a:ext cx="9667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Sensing Electrode</a:t>
            </a:r>
          </a:p>
        </p:txBody>
      </p:sp>
      <p:sp>
        <p:nvSpPr>
          <p:cNvPr id="349210" name="Line 26"/>
          <p:cNvSpPr>
            <a:spLocks noChangeShapeType="1"/>
          </p:cNvSpPr>
          <p:nvPr/>
        </p:nvSpPr>
        <p:spPr bwMode="auto">
          <a:xfrm flipV="1">
            <a:off x="1590675" y="2282825"/>
            <a:ext cx="838200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211" name="Line 27"/>
          <p:cNvSpPr>
            <a:spLocks noChangeShapeType="1"/>
          </p:cNvSpPr>
          <p:nvPr/>
        </p:nvSpPr>
        <p:spPr bwMode="auto">
          <a:xfrm>
            <a:off x="1866900" y="1539875"/>
            <a:ext cx="266700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212" name="Line 28"/>
          <p:cNvSpPr>
            <a:spLocks noChangeShapeType="1"/>
          </p:cNvSpPr>
          <p:nvPr/>
        </p:nvSpPr>
        <p:spPr bwMode="auto">
          <a:xfrm flipH="1">
            <a:off x="3076575" y="1844675"/>
            <a:ext cx="428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213" name="Line 29"/>
          <p:cNvSpPr>
            <a:spLocks noChangeShapeType="1"/>
          </p:cNvSpPr>
          <p:nvPr/>
        </p:nvSpPr>
        <p:spPr bwMode="auto">
          <a:xfrm flipH="1">
            <a:off x="1752600" y="42672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214" name="Line 30"/>
          <p:cNvSpPr>
            <a:spLocks noChangeShapeType="1"/>
          </p:cNvSpPr>
          <p:nvPr/>
        </p:nvSpPr>
        <p:spPr bwMode="auto">
          <a:xfrm>
            <a:off x="1752600" y="4876800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215" name="Oval 31"/>
          <p:cNvSpPr>
            <a:spLocks noChangeArrowheads="1"/>
          </p:cNvSpPr>
          <p:nvPr/>
        </p:nvSpPr>
        <p:spPr bwMode="auto">
          <a:xfrm rot="-2443837">
            <a:off x="1905000" y="4419600"/>
            <a:ext cx="381000" cy="228600"/>
          </a:xfrm>
          <a:prstGeom prst="ellipse">
            <a:avLst/>
          </a:prstGeom>
          <a:solidFill>
            <a:srgbClr val="FF9900"/>
          </a:solidFill>
          <a:ln w="952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216" name="Oval 32"/>
          <p:cNvSpPr>
            <a:spLocks noChangeArrowheads="1"/>
          </p:cNvSpPr>
          <p:nvPr/>
        </p:nvSpPr>
        <p:spPr bwMode="auto">
          <a:xfrm rot="2956163">
            <a:off x="1828800" y="5029200"/>
            <a:ext cx="381000" cy="2286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217" name="Line 33"/>
          <p:cNvSpPr>
            <a:spLocks noChangeShapeType="1"/>
          </p:cNvSpPr>
          <p:nvPr/>
        </p:nvSpPr>
        <p:spPr bwMode="auto">
          <a:xfrm>
            <a:off x="2362200" y="42672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218" name="Line 34"/>
          <p:cNvSpPr>
            <a:spLocks noChangeShapeType="1"/>
          </p:cNvSpPr>
          <p:nvPr/>
        </p:nvSpPr>
        <p:spPr bwMode="auto">
          <a:xfrm>
            <a:off x="1752600" y="48768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219" name="Line 35"/>
          <p:cNvSpPr>
            <a:spLocks noChangeShapeType="1"/>
          </p:cNvSpPr>
          <p:nvPr/>
        </p:nvSpPr>
        <p:spPr bwMode="auto">
          <a:xfrm>
            <a:off x="2362200" y="55626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220" name="Oval 36"/>
          <p:cNvSpPr>
            <a:spLocks noChangeArrowheads="1"/>
          </p:cNvSpPr>
          <p:nvPr/>
        </p:nvSpPr>
        <p:spPr bwMode="auto">
          <a:xfrm>
            <a:off x="1524000" y="4191000"/>
            <a:ext cx="1066800" cy="14478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221" name="Text Box 37"/>
          <p:cNvSpPr txBox="1">
            <a:spLocks noChangeArrowheads="1"/>
          </p:cNvSpPr>
          <p:nvPr/>
        </p:nvSpPr>
        <p:spPr bwMode="auto">
          <a:xfrm>
            <a:off x="609600" y="4038600"/>
            <a:ext cx="685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>
                <a:latin typeface="Arial" charset="0"/>
              </a:rPr>
              <a:t>Active Bead</a:t>
            </a:r>
          </a:p>
        </p:txBody>
      </p:sp>
      <p:sp>
        <p:nvSpPr>
          <p:cNvPr id="349222" name="Text Box 38"/>
          <p:cNvSpPr txBox="1">
            <a:spLocks noChangeArrowheads="1"/>
          </p:cNvSpPr>
          <p:nvPr/>
        </p:nvSpPr>
        <p:spPr bwMode="auto">
          <a:xfrm>
            <a:off x="228600" y="4953000"/>
            <a:ext cx="1066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>
                <a:latin typeface="Arial" charset="0"/>
              </a:rPr>
              <a:t>Reference Bead</a:t>
            </a:r>
          </a:p>
        </p:txBody>
      </p:sp>
      <p:sp>
        <p:nvSpPr>
          <p:cNvPr id="349223" name="Arc 39"/>
          <p:cNvSpPr>
            <a:spLocks/>
          </p:cNvSpPr>
          <p:nvPr/>
        </p:nvSpPr>
        <p:spPr bwMode="auto">
          <a:xfrm rot="5400000" flipH="1">
            <a:off x="5748337" y="1938338"/>
            <a:ext cx="161925" cy="76200"/>
          </a:xfrm>
          <a:custGeom>
            <a:avLst/>
            <a:gdLst>
              <a:gd name="G0" fmla="+- 15194 0 0"/>
              <a:gd name="G1" fmla="+- 21600 0 0"/>
              <a:gd name="G2" fmla="+- 21600 0 0"/>
              <a:gd name="T0" fmla="*/ 0 w 31884"/>
              <a:gd name="T1" fmla="*/ 6247 h 21600"/>
              <a:gd name="T2" fmla="*/ 31884 w 31884"/>
              <a:gd name="T3" fmla="*/ 7888 h 21600"/>
              <a:gd name="T4" fmla="*/ 15194 w 3188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884" h="21600" fill="none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</a:path>
              <a:path w="31884" h="21600" stroke="0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  <a:lnTo>
                  <a:pt x="15194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224" name="Arc 40"/>
          <p:cNvSpPr>
            <a:spLocks/>
          </p:cNvSpPr>
          <p:nvPr/>
        </p:nvSpPr>
        <p:spPr bwMode="auto">
          <a:xfrm rot="-5400000">
            <a:off x="5748337" y="1938338"/>
            <a:ext cx="161925" cy="76200"/>
          </a:xfrm>
          <a:custGeom>
            <a:avLst/>
            <a:gdLst>
              <a:gd name="G0" fmla="+- 15194 0 0"/>
              <a:gd name="G1" fmla="+- 21600 0 0"/>
              <a:gd name="G2" fmla="+- 21600 0 0"/>
              <a:gd name="T0" fmla="*/ 0 w 31884"/>
              <a:gd name="T1" fmla="*/ 6247 h 21600"/>
              <a:gd name="T2" fmla="*/ 31884 w 31884"/>
              <a:gd name="T3" fmla="*/ 7888 h 21600"/>
              <a:gd name="T4" fmla="*/ 15194 w 3188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884" h="21600" fill="none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</a:path>
              <a:path w="31884" h="21600" stroke="0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  <a:lnTo>
                  <a:pt x="15194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225" name="Arc 41"/>
          <p:cNvSpPr>
            <a:spLocks/>
          </p:cNvSpPr>
          <p:nvPr/>
        </p:nvSpPr>
        <p:spPr bwMode="auto">
          <a:xfrm rot="5400000" flipH="1">
            <a:off x="5672137" y="1938338"/>
            <a:ext cx="161925" cy="76200"/>
          </a:xfrm>
          <a:custGeom>
            <a:avLst/>
            <a:gdLst>
              <a:gd name="G0" fmla="+- 15194 0 0"/>
              <a:gd name="G1" fmla="+- 21600 0 0"/>
              <a:gd name="G2" fmla="+- 21600 0 0"/>
              <a:gd name="T0" fmla="*/ 0 w 31884"/>
              <a:gd name="T1" fmla="*/ 6247 h 21600"/>
              <a:gd name="T2" fmla="*/ 31884 w 31884"/>
              <a:gd name="T3" fmla="*/ 7888 h 21600"/>
              <a:gd name="T4" fmla="*/ 15194 w 3188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884" h="21600" fill="none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</a:path>
              <a:path w="31884" h="21600" stroke="0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  <a:lnTo>
                  <a:pt x="15194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226" name="Arc 42"/>
          <p:cNvSpPr>
            <a:spLocks/>
          </p:cNvSpPr>
          <p:nvPr/>
        </p:nvSpPr>
        <p:spPr bwMode="auto">
          <a:xfrm rot="-5400000">
            <a:off x="5672137" y="1938338"/>
            <a:ext cx="161925" cy="76200"/>
          </a:xfrm>
          <a:custGeom>
            <a:avLst/>
            <a:gdLst>
              <a:gd name="G0" fmla="+- 15194 0 0"/>
              <a:gd name="G1" fmla="+- 21600 0 0"/>
              <a:gd name="G2" fmla="+- 21600 0 0"/>
              <a:gd name="T0" fmla="*/ 0 w 31884"/>
              <a:gd name="T1" fmla="*/ 6247 h 21600"/>
              <a:gd name="T2" fmla="*/ 31884 w 31884"/>
              <a:gd name="T3" fmla="*/ 7888 h 21600"/>
              <a:gd name="T4" fmla="*/ 15194 w 3188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884" h="21600" fill="none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</a:path>
              <a:path w="31884" h="21600" stroke="0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  <a:lnTo>
                  <a:pt x="15194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227" name="Rectangle 43"/>
          <p:cNvSpPr>
            <a:spLocks noChangeArrowheads="1"/>
          </p:cNvSpPr>
          <p:nvPr/>
        </p:nvSpPr>
        <p:spPr bwMode="auto">
          <a:xfrm>
            <a:off x="7391400" y="1676400"/>
            <a:ext cx="3810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228" name="Text Box 44"/>
          <p:cNvSpPr txBox="1">
            <a:spLocks noChangeArrowheads="1"/>
          </p:cNvSpPr>
          <p:nvPr/>
        </p:nvSpPr>
        <p:spPr bwMode="auto">
          <a:xfrm>
            <a:off x="4800600" y="2209800"/>
            <a:ext cx="1219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Infrared Light Source</a:t>
            </a:r>
          </a:p>
        </p:txBody>
      </p:sp>
      <p:sp>
        <p:nvSpPr>
          <p:cNvPr id="349229" name="Text Box 45"/>
          <p:cNvSpPr txBox="1">
            <a:spLocks noChangeArrowheads="1"/>
          </p:cNvSpPr>
          <p:nvPr/>
        </p:nvSpPr>
        <p:spPr bwMode="auto">
          <a:xfrm>
            <a:off x="7848600" y="1752600"/>
            <a:ext cx="9144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Infrared Detector</a:t>
            </a:r>
          </a:p>
        </p:txBody>
      </p:sp>
      <p:sp>
        <p:nvSpPr>
          <p:cNvPr id="349230" name="Text Box 46"/>
          <p:cNvSpPr txBox="1">
            <a:spLocks noChangeArrowheads="1"/>
          </p:cNvSpPr>
          <p:nvPr/>
        </p:nvSpPr>
        <p:spPr bwMode="auto">
          <a:xfrm>
            <a:off x="5334000" y="2971800"/>
            <a:ext cx="2743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latin typeface="Arial" charset="0"/>
              </a:rPr>
              <a:t>Target Gas Absorbs IR Energy</a:t>
            </a:r>
          </a:p>
        </p:txBody>
      </p:sp>
      <p:sp>
        <p:nvSpPr>
          <p:cNvPr id="349231" name="Text Box 47"/>
          <p:cNvSpPr txBox="1">
            <a:spLocks noChangeArrowheads="1"/>
          </p:cNvSpPr>
          <p:nvPr/>
        </p:nvSpPr>
        <p:spPr bwMode="auto">
          <a:xfrm>
            <a:off x="0" y="2971800"/>
            <a:ext cx="457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dirty="0">
                <a:latin typeface="Arial" charset="0"/>
              </a:rPr>
              <a:t>Target Gas Reacts with Electrolyte, Generates Current</a:t>
            </a:r>
          </a:p>
        </p:txBody>
      </p:sp>
      <p:sp>
        <p:nvSpPr>
          <p:cNvPr id="349232" name="Text Box 48"/>
          <p:cNvSpPr txBox="1">
            <a:spLocks noChangeArrowheads="1"/>
          </p:cNvSpPr>
          <p:nvPr/>
        </p:nvSpPr>
        <p:spPr bwMode="auto">
          <a:xfrm>
            <a:off x="152400" y="5867400"/>
            <a:ext cx="4495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dirty="0">
                <a:latin typeface="Arial" charset="0"/>
              </a:rPr>
              <a:t>Target Gas Generates Heat, Causing Imbalance</a:t>
            </a:r>
          </a:p>
        </p:txBody>
      </p:sp>
      <p:sp>
        <p:nvSpPr>
          <p:cNvPr id="349233" name="AutoShape 49"/>
          <p:cNvSpPr>
            <a:spLocks noChangeArrowheads="1"/>
          </p:cNvSpPr>
          <p:nvPr/>
        </p:nvSpPr>
        <p:spPr bwMode="auto">
          <a:xfrm rot="5400000">
            <a:off x="5486400" y="4495800"/>
            <a:ext cx="609600" cy="4572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234" name="Text Box 50"/>
          <p:cNvSpPr txBox="1">
            <a:spLocks noChangeArrowheads="1"/>
          </p:cNvSpPr>
          <p:nvPr/>
        </p:nvSpPr>
        <p:spPr bwMode="auto">
          <a:xfrm>
            <a:off x="4800600" y="5181600"/>
            <a:ext cx="1219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Ultraviolet Light Source</a:t>
            </a:r>
          </a:p>
        </p:txBody>
      </p:sp>
      <p:sp>
        <p:nvSpPr>
          <p:cNvPr id="349235" name="Rectangle 51"/>
          <p:cNvSpPr>
            <a:spLocks noChangeArrowheads="1"/>
          </p:cNvSpPr>
          <p:nvPr/>
        </p:nvSpPr>
        <p:spPr bwMode="auto">
          <a:xfrm>
            <a:off x="7467600" y="4419600"/>
            <a:ext cx="3810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Arial" charset="0"/>
              </a:rPr>
              <a:t>+</a:t>
            </a:r>
          </a:p>
        </p:txBody>
      </p:sp>
      <p:sp>
        <p:nvSpPr>
          <p:cNvPr id="349236" name="Text Box 52"/>
          <p:cNvSpPr txBox="1">
            <a:spLocks noChangeArrowheads="1"/>
          </p:cNvSpPr>
          <p:nvPr/>
        </p:nvSpPr>
        <p:spPr bwMode="auto">
          <a:xfrm>
            <a:off x="4953000" y="5867400"/>
            <a:ext cx="396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dirty="0">
                <a:latin typeface="Arial" charset="0"/>
              </a:rPr>
              <a:t>UV Ionizes Target Gas, Creating Current</a:t>
            </a:r>
          </a:p>
        </p:txBody>
      </p:sp>
      <p:sp>
        <p:nvSpPr>
          <p:cNvPr id="349237" name="Line 53"/>
          <p:cNvSpPr>
            <a:spLocks noChangeShapeType="1"/>
          </p:cNvSpPr>
          <p:nvPr/>
        </p:nvSpPr>
        <p:spPr bwMode="auto">
          <a:xfrm>
            <a:off x="6096000" y="47244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238" name="Text Box 54"/>
          <p:cNvSpPr txBox="1">
            <a:spLocks noChangeArrowheads="1"/>
          </p:cNvSpPr>
          <p:nvPr/>
        </p:nvSpPr>
        <p:spPr bwMode="auto">
          <a:xfrm>
            <a:off x="8001000" y="4419600"/>
            <a:ext cx="1143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Current Detector</a:t>
            </a:r>
          </a:p>
        </p:txBody>
      </p:sp>
      <p:sp>
        <p:nvSpPr>
          <p:cNvPr id="349239" name="Line 55"/>
          <p:cNvSpPr>
            <a:spLocks noChangeShapeType="1"/>
          </p:cNvSpPr>
          <p:nvPr/>
        </p:nvSpPr>
        <p:spPr bwMode="auto">
          <a:xfrm>
            <a:off x="6096000" y="46482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240" name="Line 56"/>
          <p:cNvSpPr>
            <a:spLocks noChangeShapeType="1"/>
          </p:cNvSpPr>
          <p:nvPr/>
        </p:nvSpPr>
        <p:spPr bwMode="auto">
          <a:xfrm>
            <a:off x="6096000" y="48006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241" name="Line 57"/>
          <p:cNvSpPr>
            <a:spLocks noChangeShapeType="1"/>
          </p:cNvSpPr>
          <p:nvPr/>
        </p:nvSpPr>
        <p:spPr bwMode="auto">
          <a:xfrm>
            <a:off x="6096000" y="19812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242" name="Line 58"/>
          <p:cNvSpPr>
            <a:spLocks noChangeShapeType="1"/>
          </p:cNvSpPr>
          <p:nvPr/>
        </p:nvSpPr>
        <p:spPr bwMode="auto">
          <a:xfrm>
            <a:off x="6096000" y="20574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243" name="Line 59"/>
          <p:cNvSpPr>
            <a:spLocks noChangeShapeType="1"/>
          </p:cNvSpPr>
          <p:nvPr/>
        </p:nvSpPr>
        <p:spPr bwMode="auto">
          <a:xfrm>
            <a:off x="6096000" y="19050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39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AutoShape 2"/>
          <p:cNvSpPr>
            <a:spLocks noChangeArrowheads="1"/>
          </p:cNvSpPr>
          <p:nvPr/>
        </p:nvSpPr>
        <p:spPr bwMode="auto">
          <a:xfrm rot="5400000">
            <a:off x="5486400" y="1752600"/>
            <a:ext cx="609600" cy="4572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9933"/>
              </a:gs>
              <a:gs pos="100000">
                <a:srgbClr val="FF993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Gas Sensor Technologies</a:t>
            </a:r>
          </a:p>
        </p:txBody>
      </p:sp>
      <p:sp>
        <p:nvSpPr>
          <p:cNvPr id="351236" name="Line 4"/>
          <p:cNvSpPr>
            <a:spLocks noChangeShapeType="1"/>
          </p:cNvSpPr>
          <p:nvPr/>
        </p:nvSpPr>
        <p:spPr bwMode="auto">
          <a:xfrm>
            <a:off x="4581525" y="1066800"/>
            <a:ext cx="0" cy="464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1237" name="Line 5"/>
          <p:cNvSpPr>
            <a:spLocks noChangeShapeType="1"/>
          </p:cNvSpPr>
          <p:nvPr/>
        </p:nvSpPr>
        <p:spPr bwMode="auto">
          <a:xfrm>
            <a:off x="685800" y="3352800"/>
            <a:ext cx="777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1239" name="Text Box 7"/>
          <p:cNvSpPr txBox="1">
            <a:spLocks noChangeArrowheads="1"/>
          </p:cNvSpPr>
          <p:nvPr/>
        </p:nvSpPr>
        <p:spPr bwMode="auto">
          <a:xfrm>
            <a:off x="6096000" y="685800"/>
            <a:ext cx="1319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Arial" charset="0"/>
              </a:rPr>
              <a:t>Infrared </a:t>
            </a:r>
          </a:p>
        </p:txBody>
      </p:sp>
      <p:sp>
        <p:nvSpPr>
          <p:cNvPr id="351240" name="Text Box 8"/>
          <p:cNvSpPr txBox="1">
            <a:spLocks noChangeArrowheads="1"/>
          </p:cNvSpPr>
          <p:nvPr/>
        </p:nvSpPr>
        <p:spPr bwMode="auto">
          <a:xfrm>
            <a:off x="1441450" y="3508375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33CC"/>
                </a:solidFill>
                <a:latin typeface="Arial" charset="0"/>
              </a:rPr>
              <a:t>Catalytic Bead </a:t>
            </a:r>
          </a:p>
        </p:txBody>
      </p:sp>
      <p:sp>
        <p:nvSpPr>
          <p:cNvPr id="351241" name="Text Box 9"/>
          <p:cNvSpPr txBox="1">
            <a:spLocks noChangeArrowheads="1"/>
          </p:cNvSpPr>
          <p:nvPr/>
        </p:nvSpPr>
        <p:spPr bwMode="auto">
          <a:xfrm>
            <a:off x="5257800" y="3505200"/>
            <a:ext cx="3151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Arial" charset="0"/>
              </a:rPr>
              <a:t>Photoionization (PID) </a:t>
            </a:r>
          </a:p>
        </p:txBody>
      </p:sp>
      <p:sp>
        <p:nvSpPr>
          <p:cNvPr id="351242" name="Rectangle 10"/>
          <p:cNvSpPr>
            <a:spLocks noChangeArrowheads="1"/>
          </p:cNvSpPr>
          <p:nvPr/>
        </p:nvSpPr>
        <p:spPr bwMode="auto">
          <a:xfrm>
            <a:off x="2171700" y="1825625"/>
            <a:ext cx="838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1243" name="AutoShape 11"/>
          <p:cNvSpPr>
            <a:spLocks noChangeArrowheads="1"/>
          </p:cNvSpPr>
          <p:nvPr/>
        </p:nvSpPr>
        <p:spPr bwMode="auto">
          <a:xfrm>
            <a:off x="1943100" y="1749425"/>
            <a:ext cx="1295400" cy="762000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1244" name="Rectangle 12"/>
          <p:cNvSpPr>
            <a:spLocks noChangeArrowheads="1"/>
          </p:cNvSpPr>
          <p:nvPr/>
        </p:nvSpPr>
        <p:spPr bwMode="auto">
          <a:xfrm>
            <a:off x="2171700" y="1673225"/>
            <a:ext cx="838200" cy="76200"/>
          </a:xfrm>
          <a:prstGeom prst="rect">
            <a:avLst/>
          </a:prstGeom>
          <a:solidFill>
            <a:srgbClr val="808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1245" name="Rectangle 13"/>
          <p:cNvSpPr>
            <a:spLocks noChangeArrowheads="1"/>
          </p:cNvSpPr>
          <p:nvPr/>
        </p:nvSpPr>
        <p:spPr bwMode="auto">
          <a:xfrm>
            <a:off x="2324100" y="1978025"/>
            <a:ext cx="5334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1246" name="Rectangle 14"/>
          <p:cNvSpPr>
            <a:spLocks noChangeArrowheads="1"/>
          </p:cNvSpPr>
          <p:nvPr/>
        </p:nvSpPr>
        <p:spPr bwMode="auto">
          <a:xfrm>
            <a:off x="2133600" y="2054225"/>
            <a:ext cx="9144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1247" name="Rectangle 15"/>
          <p:cNvSpPr>
            <a:spLocks noChangeArrowheads="1"/>
          </p:cNvSpPr>
          <p:nvPr/>
        </p:nvSpPr>
        <p:spPr bwMode="auto">
          <a:xfrm>
            <a:off x="2057400" y="2435225"/>
            <a:ext cx="1066800" cy="152400"/>
          </a:xfrm>
          <a:prstGeom prst="rect">
            <a:avLst/>
          </a:prstGeom>
          <a:solidFill>
            <a:srgbClr val="808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1248" name="Line 16"/>
          <p:cNvSpPr>
            <a:spLocks noChangeShapeType="1"/>
          </p:cNvSpPr>
          <p:nvPr/>
        </p:nvSpPr>
        <p:spPr bwMode="auto">
          <a:xfrm>
            <a:off x="2286000" y="2587625"/>
            <a:ext cx="0" cy="152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1249" name="Line 17"/>
          <p:cNvSpPr>
            <a:spLocks noChangeShapeType="1"/>
          </p:cNvSpPr>
          <p:nvPr/>
        </p:nvSpPr>
        <p:spPr bwMode="auto">
          <a:xfrm>
            <a:off x="2590800" y="2587625"/>
            <a:ext cx="0" cy="152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1250" name="Line 18"/>
          <p:cNvSpPr>
            <a:spLocks noChangeShapeType="1"/>
          </p:cNvSpPr>
          <p:nvPr/>
        </p:nvSpPr>
        <p:spPr bwMode="auto">
          <a:xfrm>
            <a:off x="2895600" y="2587625"/>
            <a:ext cx="0" cy="152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1251" name="Rectangle 19"/>
          <p:cNvSpPr>
            <a:spLocks noChangeArrowheads="1"/>
          </p:cNvSpPr>
          <p:nvPr/>
        </p:nvSpPr>
        <p:spPr bwMode="auto">
          <a:xfrm>
            <a:off x="2133600" y="2130425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1252" name="Rectangle 20"/>
          <p:cNvSpPr>
            <a:spLocks noChangeArrowheads="1"/>
          </p:cNvSpPr>
          <p:nvPr/>
        </p:nvSpPr>
        <p:spPr bwMode="auto">
          <a:xfrm>
            <a:off x="2971800" y="2130425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1253" name="Rectangle 21"/>
          <p:cNvSpPr>
            <a:spLocks noChangeArrowheads="1"/>
          </p:cNvSpPr>
          <p:nvPr/>
        </p:nvSpPr>
        <p:spPr bwMode="auto">
          <a:xfrm>
            <a:off x="2971800" y="2282825"/>
            <a:ext cx="228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1254" name="Rectangle 22"/>
          <p:cNvSpPr>
            <a:spLocks noChangeArrowheads="1"/>
          </p:cNvSpPr>
          <p:nvPr/>
        </p:nvSpPr>
        <p:spPr bwMode="auto">
          <a:xfrm>
            <a:off x="1981200" y="2282825"/>
            <a:ext cx="228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1255" name="Text Box 23"/>
          <p:cNvSpPr txBox="1">
            <a:spLocks noChangeArrowheads="1"/>
          </p:cNvSpPr>
          <p:nvPr/>
        </p:nvSpPr>
        <p:spPr bwMode="auto">
          <a:xfrm>
            <a:off x="412750" y="1379538"/>
            <a:ext cx="14557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Diffusion Barrier</a:t>
            </a:r>
          </a:p>
        </p:txBody>
      </p:sp>
      <p:sp>
        <p:nvSpPr>
          <p:cNvPr id="351256" name="Text Box 24"/>
          <p:cNvSpPr txBox="1">
            <a:spLocks noChangeArrowheads="1"/>
          </p:cNvSpPr>
          <p:nvPr/>
        </p:nvSpPr>
        <p:spPr bwMode="auto">
          <a:xfrm>
            <a:off x="574675" y="2141538"/>
            <a:ext cx="10128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Electrolyte</a:t>
            </a:r>
          </a:p>
          <a:p>
            <a:pPr algn="ctr"/>
            <a:r>
              <a:rPr lang="en-US" sz="1400">
                <a:latin typeface="Arial" charset="0"/>
              </a:rPr>
              <a:t>Storage</a:t>
            </a:r>
          </a:p>
        </p:txBody>
      </p:sp>
      <p:sp>
        <p:nvSpPr>
          <p:cNvPr id="351257" name="Text Box 25"/>
          <p:cNvSpPr txBox="1">
            <a:spLocks noChangeArrowheads="1"/>
          </p:cNvSpPr>
          <p:nvPr/>
        </p:nvSpPr>
        <p:spPr bwMode="auto">
          <a:xfrm>
            <a:off x="3429000" y="1676400"/>
            <a:ext cx="9667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Sensing Electrode</a:t>
            </a:r>
          </a:p>
        </p:txBody>
      </p:sp>
      <p:sp>
        <p:nvSpPr>
          <p:cNvPr id="351258" name="Line 26"/>
          <p:cNvSpPr>
            <a:spLocks noChangeShapeType="1"/>
          </p:cNvSpPr>
          <p:nvPr/>
        </p:nvSpPr>
        <p:spPr bwMode="auto">
          <a:xfrm flipV="1">
            <a:off x="1590675" y="2282825"/>
            <a:ext cx="838200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1259" name="Line 27"/>
          <p:cNvSpPr>
            <a:spLocks noChangeShapeType="1"/>
          </p:cNvSpPr>
          <p:nvPr/>
        </p:nvSpPr>
        <p:spPr bwMode="auto">
          <a:xfrm>
            <a:off x="1866900" y="1539875"/>
            <a:ext cx="266700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1260" name="Line 28"/>
          <p:cNvSpPr>
            <a:spLocks noChangeShapeType="1"/>
          </p:cNvSpPr>
          <p:nvPr/>
        </p:nvSpPr>
        <p:spPr bwMode="auto">
          <a:xfrm flipH="1">
            <a:off x="3076575" y="1844675"/>
            <a:ext cx="428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1261" name="Line 29"/>
          <p:cNvSpPr>
            <a:spLocks noChangeShapeType="1"/>
          </p:cNvSpPr>
          <p:nvPr/>
        </p:nvSpPr>
        <p:spPr bwMode="auto">
          <a:xfrm flipH="1">
            <a:off x="1752600" y="42672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1262" name="Line 30"/>
          <p:cNvSpPr>
            <a:spLocks noChangeShapeType="1"/>
          </p:cNvSpPr>
          <p:nvPr/>
        </p:nvSpPr>
        <p:spPr bwMode="auto">
          <a:xfrm>
            <a:off x="1752600" y="4876800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1263" name="Oval 31"/>
          <p:cNvSpPr>
            <a:spLocks noChangeArrowheads="1"/>
          </p:cNvSpPr>
          <p:nvPr/>
        </p:nvSpPr>
        <p:spPr bwMode="auto">
          <a:xfrm rot="-2443837">
            <a:off x="1905000" y="4419600"/>
            <a:ext cx="3810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1264" name="Oval 32"/>
          <p:cNvSpPr>
            <a:spLocks noChangeArrowheads="1"/>
          </p:cNvSpPr>
          <p:nvPr/>
        </p:nvSpPr>
        <p:spPr bwMode="auto">
          <a:xfrm rot="2956163">
            <a:off x="1828800" y="5029200"/>
            <a:ext cx="381000" cy="2286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1265" name="Line 33"/>
          <p:cNvSpPr>
            <a:spLocks noChangeShapeType="1"/>
          </p:cNvSpPr>
          <p:nvPr/>
        </p:nvSpPr>
        <p:spPr bwMode="auto">
          <a:xfrm>
            <a:off x="2362200" y="42672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1266" name="Line 34"/>
          <p:cNvSpPr>
            <a:spLocks noChangeShapeType="1"/>
          </p:cNvSpPr>
          <p:nvPr/>
        </p:nvSpPr>
        <p:spPr bwMode="auto">
          <a:xfrm>
            <a:off x="1752600" y="48768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1267" name="Line 35"/>
          <p:cNvSpPr>
            <a:spLocks noChangeShapeType="1"/>
          </p:cNvSpPr>
          <p:nvPr/>
        </p:nvSpPr>
        <p:spPr bwMode="auto">
          <a:xfrm>
            <a:off x="2362200" y="55626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1268" name="Oval 36"/>
          <p:cNvSpPr>
            <a:spLocks noChangeArrowheads="1"/>
          </p:cNvSpPr>
          <p:nvPr/>
        </p:nvSpPr>
        <p:spPr bwMode="auto">
          <a:xfrm>
            <a:off x="1524000" y="4191000"/>
            <a:ext cx="1066800" cy="14478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1269" name="Text Box 37"/>
          <p:cNvSpPr txBox="1">
            <a:spLocks noChangeArrowheads="1"/>
          </p:cNvSpPr>
          <p:nvPr/>
        </p:nvSpPr>
        <p:spPr bwMode="auto">
          <a:xfrm>
            <a:off x="609600" y="4038600"/>
            <a:ext cx="685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>
                <a:latin typeface="Arial" charset="0"/>
              </a:rPr>
              <a:t>Active Bead</a:t>
            </a:r>
          </a:p>
        </p:txBody>
      </p:sp>
      <p:sp>
        <p:nvSpPr>
          <p:cNvPr id="351270" name="Text Box 38"/>
          <p:cNvSpPr txBox="1">
            <a:spLocks noChangeArrowheads="1"/>
          </p:cNvSpPr>
          <p:nvPr/>
        </p:nvSpPr>
        <p:spPr bwMode="auto">
          <a:xfrm>
            <a:off x="228600" y="4953000"/>
            <a:ext cx="1066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>
                <a:latin typeface="Arial" charset="0"/>
              </a:rPr>
              <a:t>Reference Bead</a:t>
            </a:r>
          </a:p>
        </p:txBody>
      </p:sp>
      <p:cxnSp>
        <p:nvCxnSpPr>
          <p:cNvPr id="351271" name="AutoShape 39"/>
          <p:cNvCxnSpPr>
            <a:cxnSpLocks noChangeShapeType="1"/>
          </p:cNvCxnSpPr>
          <p:nvPr/>
        </p:nvCxnSpPr>
        <p:spPr bwMode="auto">
          <a:xfrm rot="16200000" flipH="1">
            <a:off x="1776413" y="4167187"/>
            <a:ext cx="266700" cy="16192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1272" name="AutoShape 40"/>
          <p:cNvCxnSpPr>
            <a:cxnSpLocks noChangeShapeType="1"/>
          </p:cNvCxnSpPr>
          <p:nvPr/>
        </p:nvCxnSpPr>
        <p:spPr bwMode="auto">
          <a:xfrm rot="16200000" flipH="1">
            <a:off x="1700213" y="4243387"/>
            <a:ext cx="266700" cy="16192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1273" name="AutoShape 41"/>
          <p:cNvCxnSpPr>
            <a:cxnSpLocks noChangeShapeType="1"/>
          </p:cNvCxnSpPr>
          <p:nvPr/>
        </p:nvCxnSpPr>
        <p:spPr bwMode="auto">
          <a:xfrm rot="16200000" flipH="1">
            <a:off x="1852613" y="4090987"/>
            <a:ext cx="266700" cy="16192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1274" name="Arc 42"/>
          <p:cNvSpPr>
            <a:spLocks/>
          </p:cNvSpPr>
          <p:nvPr/>
        </p:nvSpPr>
        <p:spPr bwMode="auto">
          <a:xfrm rot="5400000" flipH="1">
            <a:off x="5748337" y="1938338"/>
            <a:ext cx="161925" cy="76200"/>
          </a:xfrm>
          <a:custGeom>
            <a:avLst/>
            <a:gdLst>
              <a:gd name="G0" fmla="+- 15194 0 0"/>
              <a:gd name="G1" fmla="+- 21600 0 0"/>
              <a:gd name="G2" fmla="+- 21600 0 0"/>
              <a:gd name="T0" fmla="*/ 0 w 31884"/>
              <a:gd name="T1" fmla="*/ 6247 h 21600"/>
              <a:gd name="T2" fmla="*/ 31884 w 31884"/>
              <a:gd name="T3" fmla="*/ 7888 h 21600"/>
              <a:gd name="T4" fmla="*/ 15194 w 3188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884" h="21600" fill="none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</a:path>
              <a:path w="31884" h="21600" stroke="0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  <a:lnTo>
                  <a:pt x="15194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1275" name="Arc 43"/>
          <p:cNvSpPr>
            <a:spLocks/>
          </p:cNvSpPr>
          <p:nvPr/>
        </p:nvSpPr>
        <p:spPr bwMode="auto">
          <a:xfrm rot="-5400000">
            <a:off x="5748337" y="1938338"/>
            <a:ext cx="161925" cy="76200"/>
          </a:xfrm>
          <a:custGeom>
            <a:avLst/>
            <a:gdLst>
              <a:gd name="G0" fmla="+- 15194 0 0"/>
              <a:gd name="G1" fmla="+- 21600 0 0"/>
              <a:gd name="G2" fmla="+- 21600 0 0"/>
              <a:gd name="T0" fmla="*/ 0 w 31884"/>
              <a:gd name="T1" fmla="*/ 6247 h 21600"/>
              <a:gd name="T2" fmla="*/ 31884 w 31884"/>
              <a:gd name="T3" fmla="*/ 7888 h 21600"/>
              <a:gd name="T4" fmla="*/ 15194 w 3188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884" h="21600" fill="none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</a:path>
              <a:path w="31884" h="21600" stroke="0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  <a:lnTo>
                  <a:pt x="15194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1276" name="Arc 44"/>
          <p:cNvSpPr>
            <a:spLocks/>
          </p:cNvSpPr>
          <p:nvPr/>
        </p:nvSpPr>
        <p:spPr bwMode="auto">
          <a:xfrm rot="5400000" flipH="1">
            <a:off x="5672137" y="1938338"/>
            <a:ext cx="161925" cy="76200"/>
          </a:xfrm>
          <a:custGeom>
            <a:avLst/>
            <a:gdLst>
              <a:gd name="G0" fmla="+- 15194 0 0"/>
              <a:gd name="G1" fmla="+- 21600 0 0"/>
              <a:gd name="G2" fmla="+- 21600 0 0"/>
              <a:gd name="T0" fmla="*/ 0 w 31884"/>
              <a:gd name="T1" fmla="*/ 6247 h 21600"/>
              <a:gd name="T2" fmla="*/ 31884 w 31884"/>
              <a:gd name="T3" fmla="*/ 7888 h 21600"/>
              <a:gd name="T4" fmla="*/ 15194 w 3188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884" h="21600" fill="none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</a:path>
              <a:path w="31884" h="21600" stroke="0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  <a:lnTo>
                  <a:pt x="15194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1277" name="Arc 45"/>
          <p:cNvSpPr>
            <a:spLocks/>
          </p:cNvSpPr>
          <p:nvPr/>
        </p:nvSpPr>
        <p:spPr bwMode="auto">
          <a:xfrm rot="-5400000">
            <a:off x="5672137" y="1938338"/>
            <a:ext cx="161925" cy="76200"/>
          </a:xfrm>
          <a:custGeom>
            <a:avLst/>
            <a:gdLst>
              <a:gd name="G0" fmla="+- 15194 0 0"/>
              <a:gd name="G1" fmla="+- 21600 0 0"/>
              <a:gd name="G2" fmla="+- 21600 0 0"/>
              <a:gd name="T0" fmla="*/ 0 w 31884"/>
              <a:gd name="T1" fmla="*/ 6247 h 21600"/>
              <a:gd name="T2" fmla="*/ 31884 w 31884"/>
              <a:gd name="T3" fmla="*/ 7888 h 21600"/>
              <a:gd name="T4" fmla="*/ 15194 w 3188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884" h="21600" fill="none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</a:path>
              <a:path w="31884" h="21600" stroke="0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  <a:lnTo>
                  <a:pt x="15194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1278" name="Rectangle 46"/>
          <p:cNvSpPr>
            <a:spLocks noChangeArrowheads="1"/>
          </p:cNvSpPr>
          <p:nvPr/>
        </p:nvSpPr>
        <p:spPr bwMode="auto">
          <a:xfrm>
            <a:off x="7391400" y="1676400"/>
            <a:ext cx="3810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1279" name="Text Box 47"/>
          <p:cNvSpPr txBox="1">
            <a:spLocks noChangeArrowheads="1"/>
          </p:cNvSpPr>
          <p:nvPr/>
        </p:nvSpPr>
        <p:spPr bwMode="auto">
          <a:xfrm>
            <a:off x="4800600" y="2209800"/>
            <a:ext cx="1219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Infrared Light Source</a:t>
            </a:r>
          </a:p>
        </p:txBody>
      </p:sp>
      <p:sp>
        <p:nvSpPr>
          <p:cNvPr id="351280" name="Text Box 48"/>
          <p:cNvSpPr txBox="1">
            <a:spLocks noChangeArrowheads="1"/>
          </p:cNvSpPr>
          <p:nvPr/>
        </p:nvSpPr>
        <p:spPr bwMode="auto">
          <a:xfrm>
            <a:off x="7848600" y="1752600"/>
            <a:ext cx="9144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Infrared Detector</a:t>
            </a:r>
          </a:p>
        </p:txBody>
      </p:sp>
      <p:sp>
        <p:nvSpPr>
          <p:cNvPr id="351281" name="Text Box 49"/>
          <p:cNvSpPr txBox="1">
            <a:spLocks noChangeArrowheads="1"/>
          </p:cNvSpPr>
          <p:nvPr/>
        </p:nvSpPr>
        <p:spPr bwMode="auto">
          <a:xfrm>
            <a:off x="5334000" y="2971800"/>
            <a:ext cx="2743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Target Gas Absorbs IR Energy</a:t>
            </a:r>
          </a:p>
        </p:txBody>
      </p:sp>
      <p:sp>
        <p:nvSpPr>
          <p:cNvPr id="351282" name="Text Box 50"/>
          <p:cNvSpPr txBox="1">
            <a:spLocks noChangeArrowheads="1"/>
          </p:cNvSpPr>
          <p:nvPr/>
        </p:nvSpPr>
        <p:spPr bwMode="auto">
          <a:xfrm>
            <a:off x="0" y="2971800"/>
            <a:ext cx="457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dirty="0">
                <a:latin typeface="Arial" charset="0"/>
              </a:rPr>
              <a:t>Target Gas Reacts with Electrolyte, Generates Current</a:t>
            </a:r>
          </a:p>
        </p:txBody>
      </p:sp>
      <p:sp>
        <p:nvSpPr>
          <p:cNvPr id="351283" name="Text Box 51"/>
          <p:cNvSpPr txBox="1">
            <a:spLocks noChangeArrowheads="1"/>
          </p:cNvSpPr>
          <p:nvPr/>
        </p:nvSpPr>
        <p:spPr bwMode="auto">
          <a:xfrm>
            <a:off x="152400" y="5867400"/>
            <a:ext cx="4495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rgbClr val="0033CC"/>
                </a:solidFill>
                <a:latin typeface="Arial" charset="0"/>
              </a:rPr>
              <a:t>Target Gas Generates Heat, Causing Imbalance</a:t>
            </a:r>
          </a:p>
        </p:txBody>
      </p:sp>
      <p:sp>
        <p:nvSpPr>
          <p:cNvPr id="351284" name="AutoShape 52"/>
          <p:cNvSpPr>
            <a:spLocks noChangeArrowheads="1"/>
          </p:cNvSpPr>
          <p:nvPr/>
        </p:nvSpPr>
        <p:spPr bwMode="auto">
          <a:xfrm rot="5400000">
            <a:off x="5486400" y="4495800"/>
            <a:ext cx="609600" cy="4572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1285" name="Text Box 53"/>
          <p:cNvSpPr txBox="1">
            <a:spLocks noChangeArrowheads="1"/>
          </p:cNvSpPr>
          <p:nvPr/>
        </p:nvSpPr>
        <p:spPr bwMode="auto">
          <a:xfrm>
            <a:off x="4800600" y="5181600"/>
            <a:ext cx="1219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Ultraviolet Light Source</a:t>
            </a:r>
          </a:p>
        </p:txBody>
      </p:sp>
      <p:sp>
        <p:nvSpPr>
          <p:cNvPr id="351286" name="Rectangle 54"/>
          <p:cNvSpPr>
            <a:spLocks noChangeArrowheads="1"/>
          </p:cNvSpPr>
          <p:nvPr/>
        </p:nvSpPr>
        <p:spPr bwMode="auto">
          <a:xfrm>
            <a:off x="7467600" y="4419600"/>
            <a:ext cx="3810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Arial" charset="0"/>
              </a:rPr>
              <a:t>+</a:t>
            </a:r>
          </a:p>
        </p:txBody>
      </p:sp>
      <p:sp>
        <p:nvSpPr>
          <p:cNvPr id="351287" name="Text Box 55"/>
          <p:cNvSpPr txBox="1">
            <a:spLocks noChangeArrowheads="1"/>
          </p:cNvSpPr>
          <p:nvPr/>
        </p:nvSpPr>
        <p:spPr bwMode="auto">
          <a:xfrm>
            <a:off x="4953000" y="5867400"/>
            <a:ext cx="396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UV Ionizes Target Gas, Creating Current</a:t>
            </a:r>
          </a:p>
        </p:txBody>
      </p:sp>
      <p:sp>
        <p:nvSpPr>
          <p:cNvPr id="351288" name="Text Box 56"/>
          <p:cNvSpPr txBox="1">
            <a:spLocks noChangeArrowheads="1"/>
          </p:cNvSpPr>
          <p:nvPr/>
        </p:nvSpPr>
        <p:spPr bwMode="auto">
          <a:xfrm>
            <a:off x="8001000" y="4419600"/>
            <a:ext cx="1143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Current Detector</a:t>
            </a:r>
          </a:p>
        </p:txBody>
      </p:sp>
      <p:sp>
        <p:nvSpPr>
          <p:cNvPr id="351289" name="Line 57"/>
          <p:cNvSpPr>
            <a:spLocks noChangeShapeType="1"/>
          </p:cNvSpPr>
          <p:nvPr/>
        </p:nvSpPr>
        <p:spPr bwMode="auto">
          <a:xfrm>
            <a:off x="6096000" y="47244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1290" name="Line 58"/>
          <p:cNvSpPr>
            <a:spLocks noChangeShapeType="1"/>
          </p:cNvSpPr>
          <p:nvPr/>
        </p:nvSpPr>
        <p:spPr bwMode="auto">
          <a:xfrm>
            <a:off x="6096000" y="46482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1291" name="Line 59"/>
          <p:cNvSpPr>
            <a:spLocks noChangeShapeType="1"/>
          </p:cNvSpPr>
          <p:nvPr/>
        </p:nvSpPr>
        <p:spPr bwMode="auto">
          <a:xfrm>
            <a:off x="6096000" y="48006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1292" name="Line 60"/>
          <p:cNvSpPr>
            <a:spLocks noChangeShapeType="1"/>
          </p:cNvSpPr>
          <p:nvPr/>
        </p:nvSpPr>
        <p:spPr bwMode="auto">
          <a:xfrm>
            <a:off x="6096000" y="19812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1293" name="Line 61"/>
          <p:cNvSpPr>
            <a:spLocks noChangeShapeType="1"/>
          </p:cNvSpPr>
          <p:nvPr/>
        </p:nvSpPr>
        <p:spPr bwMode="auto">
          <a:xfrm>
            <a:off x="6096000" y="20574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1294" name="Line 62"/>
          <p:cNvSpPr>
            <a:spLocks noChangeShapeType="1"/>
          </p:cNvSpPr>
          <p:nvPr/>
        </p:nvSpPr>
        <p:spPr bwMode="auto">
          <a:xfrm>
            <a:off x="6096000" y="19050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Text Box 6"/>
          <p:cNvSpPr txBox="1">
            <a:spLocks noChangeArrowheads="1"/>
          </p:cNvSpPr>
          <p:nvPr/>
        </p:nvSpPr>
        <p:spPr bwMode="auto">
          <a:xfrm>
            <a:off x="1866900" y="685800"/>
            <a:ext cx="144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Arial" charset="0"/>
              </a:rPr>
              <a:t>Toxic</a:t>
            </a:r>
            <a:endParaRPr lang="en-US" sz="2400" dirty="0">
              <a:latin typeface="Arial" charset="0"/>
            </a:endParaRPr>
          </a:p>
        </p:txBody>
      </p:sp>
      <p:cxnSp>
        <p:nvCxnSpPr>
          <p:cNvPr id="3" name="Elbow Connector 2"/>
          <p:cNvCxnSpPr/>
          <p:nvPr/>
        </p:nvCxnSpPr>
        <p:spPr>
          <a:xfrm flipV="1">
            <a:off x="3505200" y="4648200"/>
            <a:ext cx="506412" cy="22860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4510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Design &amp; Installation Considerations</a:t>
            </a:r>
            <a:endParaRPr lang="en-US" sz="3600" dirty="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1295400"/>
            <a:ext cx="84582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Pct val="80000"/>
              <a:buFontTx/>
              <a:buChar char="•"/>
            </a:pPr>
            <a:r>
              <a:rPr lang="en-US" sz="2800" dirty="0"/>
              <a:t>Why am I </a:t>
            </a:r>
            <a:r>
              <a:rPr lang="en-US" sz="2800" dirty="0" smtClean="0"/>
              <a:t>taking these </a:t>
            </a:r>
            <a:r>
              <a:rPr lang="en-US" sz="2800" dirty="0"/>
              <a:t>measurements</a:t>
            </a:r>
            <a:r>
              <a:rPr lang="en-US" sz="2800" dirty="0" smtClean="0"/>
              <a:t>? Risk of explosion? Presence of toxic gases? </a:t>
            </a:r>
            <a:endParaRPr lang="en-US" sz="2800" dirty="0"/>
          </a:p>
          <a:p>
            <a:pPr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Pct val="80000"/>
              <a:buFontTx/>
              <a:buChar char="•"/>
            </a:pPr>
            <a:r>
              <a:rPr lang="en-US" sz="2800" dirty="0" smtClean="0"/>
              <a:t>What </a:t>
            </a:r>
            <a:r>
              <a:rPr lang="en-US" sz="2800" dirty="0"/>
              <a:t>are my target gases and related concentrations</a:t>
            </a:r>
            <a:r>
              <a:rPr lang="en-US" sz="2800" dirty="0" smtClean="0"/>
              <a:t>? Are there gases that interfere or mask the target gas? </a:t>
            </a:r>
            <a:endParaRPr lang="en-US" sz="2800" dirty="0"/>
          </a:p>
          <a:p>
            <a:pPr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Pct val="80000"/>
              <a:buFontTx/>
              <a:buChar char="•"/>
            </a:pPr>
            <a:r>
              <a:rPr lang="en-US" sz="2800" dirty="0"/>
              <a:t>What environmental conditions exist that might impact the operation of gas detection equipment</a:t>
            </a:r>
            <a:r>
              <a:rPr lang="en-US" sz="2800" dirty="0" smtClean="0"/>
              <a:t>? Temperature? Moisture? </a:t>
            </a:r>
            <a:endParaRPr lang="en-US" sz="2800" dirty="0"/>
          </a:p>
          <a:p>
            <a:pPr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Pct val="80000"/>
              <a:buFontTx/>
              <a:buChar char="•"/>
            </a:pPr>
            <a:r>
              <a:rPr lang="en-US" sz="2800" dirty="0"/>
              <a:t>How will I deal with maintenance and periodic calibration?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AutoShape 2"/>
          <p:cNvSpPr>
            <a:spLocks noChangeArrowheads="1"/>
          </p:cNvSpPr>
          <p:nvPr/>
        </p:nvSpPr>
        <p:spPr bwMode="auto">
          <a:xfrm rot="5400000">
            <a:off x="5486400" y="1752600"/>
            <a:ext cx="609600" cy="4572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9933"/>
              </a:gs>
              <a:gs pos="100000">
                <a:srgbClr val="FF993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28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Gas Sensor Technologies</a:t>
            </a:r>
          </a:p>
        </p:txBody>
      </p:sp>
      <p:sp>
        <p:nvSpPr>
          <p:cNvPr id="353284" name="Line 4"/>
          <p:cNvSpPr>
            <a:spLocks noChangeShapeType="1"/>
          </p:cNvSpPr>
          <p:nvPr/>
        </p:nvSpPr>
        <p:spPr bwMode="auto">
          <a:xfrm>
            <a:off x="4581525" y="1066800"/>
            <a:ext cx="0" cy="464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3285" name="Line 5"/>
          <p:cNvSpPr>
            <a:spLocks noChangeShapeType="1"/>
          </p:cNvSpPr>
          <p:nvPr/>
        </p:nvSpPr>
        <p:spPr bwMode="auto">
          <a:xfrm>
            <a:off x="685800" y="3352800"/>
            <a:ext cx="777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3287" name="Text Box 7"/>
          <p:cNvSpPr txBox="1">
            <a:spLocks noChangeArrowheads="1"/>
          </p:cNvSpPr>
          <p:nvPr/>
        </p:nvSpPr>
        <p:spPr bwMode="auto">
          <a:xfrm>
            <a:off x="6096000" y="685800"/>
            <a:ext cx="1319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Arial" charset="0"/>
              </a:rPr>
              <a:t>Infrared </a:t>
            </a:r>
          </a:p>
        </p:txBody>
      </p:sp>
      <p:sp>
        <p:nvSpPr>
          <p:cNvPr id="353288" name="Text Box 8"/>
          <p:cNvSpPr txBox="1">
            <a:spLocks noChangeArrowheads="1"/>
          </p:cNvSpPr>
          <p:nvPr/>
        </p:nvSpPr>
        <p:spPr bwMode="auto">
          <a:xfrm>
            <a:off x="1441450" y="3508375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33CC"/>
                </a:solidFill>
                <a:latin typeface="Arial" charset="0"/>
              </a:rPr>
              <a:t>Catalytic Bead </a:t>
            </a:r>
          </a:p>
        </p:txBody>
      </p:sp>
      <p:sp>
        <p:nvSpPr>
          <p:cNvPr id="353289" name="Text Box 9"/>
          <p:cNvSpPr txBox="1">
            <a:spLocks noChangeArrowheads="1"/>
          </p:cNvSpPr>
          <p:nvPr/>
        </p:nvSpPr>
        <p:spPr bwMode="auto">
          <a:xfrm>
            <a:off x="5257800" y="3505200"/>
            <a:ext cx="3151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Arial" charset="0"/>
              </a:rPr>
              <a:t>Photoionization (PID) </a:t>
            </a:r>
          </a:p>
        </p:txBody>
      </p:sp>
      <p:sp>
        <p:nvSpPr>
          <p:cNvPr id="353290" name="Rectangle 10"/>
          <p:cNvSpPr>
            <a:spLocks noChangeArrowheads="1"/>
          </p:cNvSpPr>
          <p:nvPr/>
        </p:nvSpPr>
        <p:spPr bwMode="auto">
          <a:xfrm>
            <a:off x="2171700" y="1825625"/>
            <a:ext cx="838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291" name="AutoShape 11"/>
          <p:cNvSpPr>
            <a:spLocks noChangeArrowheads="1"/>
          </p:cNvSpPr>
          <p:nvPr/>
        </p:nvSpPr>
        <p:spPr bwMode="auto">
          <a:xfrm>
            <a:off x="1943100" y="1749425"/>
            <a:ext cx="1295400" cy="762000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292" name="Rectangle 12"/>
          <p:cNvSpPr>
            <a:spLocks noChangeArrowheads="1"/>
          </p:cNvSpPr>
          <p:nvPr/>
        </p:nvSpPr>
        <p:spPr bwMode="auto">
          <a:xfrm>
            <a:off x="2171700" y="1673225"/>
            <a:ext cx="838200" cy="76200"/>
          </a:xfrm>
          <a:prstGeom prst="rect">
            <a:avLst/>
          </a:prstGeom>
          <a:solidFill>
            <a:srgbClr val="808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293" name="Rectangle 13"/>
          <p:cNvSpPr>
            <a:spLocks noChangeArrowheads="1"/>
          </p:cNvSpPr>
          <p:nvPr/>
        </p:nvSpPr>
        <p:spPr bwMode="auto">
          <a:xfrm>
            <a:off x="2324100" y="1978025"/>
            <a:ext cx="5334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294" name="Rectangle 14"/>
          <p:cNvSpPr>
            <a:spLocks noChangeArrowheads="1"/>
          </p:cNvSpPr>
          <p:nvPr/>
        </p:nvSpPr>
        <p:spPr bwMode="auto">
          <a:xfrm>
            <a:off x="2133600" y="2054225"/>
            <a:ext cx="9144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295" name="Rectangle 15"/>
          <p:cNvSpPr>
            <a:spLocks noChangeArrowheads="1"/>
          </p:cNvSpPr>
          <p:nvPr/>
        </p:nvSpPr>
        <p:spPr bwMode="auto">
          <a:xfrm>
            <a:off x="2057400" y="2435225"/>
            <a:ext cx="1066800" cy="152400"/>
          </a:xfrm>
          <a:prstGeom prst="rect">
            <a:avLst/>
          </a:prstGeom>
          <a:solidFill>
            <a:srgbClr val="808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296" name="Line 16"/>
          <p:cNvSpPr>
            <a:spLocks noChangeShapeType="1"/>
          </p:cNvSpPr>
          <p:nvPr/>
        </p:nvSpPr>
        <p:spPr bwMode="auto">
          <a:xfrm>
            <a:off x="2286000" y="2587625"/>
            <a:ext cx="0" cy="152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3297" name="Line 17"/>
          <p:cNvSpPr>
            <a:spLocks noChangeShapeType="1"/>
          </p:cNvSpPr>
          <p:nvPr/>
        </p:nvSpPr>
        <p:spPr bwMode="auto">
          <a:xfrm>
            <a:off x="2590800" y="2587625"/>
            <a:ext cx="0" cy="152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3298" name="Line 18"/>
          <p:cNvSpPr>
            <a:spLocks noChangeShapeType="1"/>
          </p:cNvSpPr>
          <p:nvPr/>
        </p:nvSpPr>
        <p:spPr bwMode="auto">
          <a:xfrm>
            <a:off x="2895600" y="2587625"/>
            <a:ext cx="0" cy="152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3299" name="Rectangle 19"/>
          <p:cNvSpPr>
            <a:spLocks noChangeArrowheads="1"/>
          </p:cNvSpPr>
          <p:nvPr/>
        </p:nvSpPr>
        <p:spPr bwMode="auto">
          <a:xfrm>
            <a:off x="2133600" y="2130425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300" name="Rectangle 20"/>
          <p:cNvSpPr>
            <a:spLocks noChangeArrowheads="1"/>
          </p:cNvSpPr>
          <p:nvPr/>
        </p:nvSpPr>
        <p:spPr bwMode="auto">
          <a:xfrm>
            <a:off x="2971800" y="2130425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301" name="Rectangle 21"/>
          <p:cNvSpPr>
            <a:spLocks noChangeArrowheads="1"/>
          </p:cNvSpPr>
          <p:nvPr/>
        </p:nvSpPr>
        <p:spPr bwMode="auto">
          <a:xfrm>
            <a:off x="2971800" y="2282825"/>
            <a:ext cx="228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302" name="Rectangle 22"/>
          <p:cNvSpPr>
            <a:spLocks noChangeArrowheads="1"/>
          </p:cNvSpPr>
          <p:nvPr/>
        </p:nvSpPr>
        <p:spPr bwMode="auto">
          <a:xfrm>
            <a:off x="1981200" y="2282825"/>
            <a:ext cx="228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303" name="Text Box 23"/>
          <p:cNvSpPr txBox="1">
            <a:spLocks noChangeArrowheads="1"/>
          </p:cNvSpPr>
          <p:nvPr/>
        </p:nvSpPr>
        <p:spPr bwMode="auto">
          <a:xfrm>
            <a:off x="412750" y="1379538"/>
            <a:ext cx="14557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Diffusion Barrier</a:t>
            </a:r>
          </a:p>
        </p:txBody>
      </p:sp>
      <p:sp>
        <p:nvSpPr>
          <p:cNvPr id="353304" name="Text Box 24"/>
          <p:cNvSpPr txBox="1">
            <a:spLocks noChangeArrowheads="1"/>
          </p:cNvSpPr>
          <p:nvPr/>
        </p:nvSpPr>
        <p:spPr bwMode="auto">
          <a:xfrm>
            <a:off x="574675" y="2141538"/>
            <a:ext cx="10128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Electrolyte</a:t>
            </a:r>
          </a:p>
          <a:p>
            <a:pPr algn="ctr"/>
            <a:r>
              <a:rPr lang="en-US" sz="1400">
                <a:latin typeface="Arial" charset="0"/>
              </a:rPr>
              <a:t>Storage</a:t>
            </a:r>
          </a:p>
        </p:txBody>
      </p:sp>
      <p:sp>
        <p:nvSpPr>
          <p:cNvPr id="353305" name="Text Box 25"/>
          <p:cNvSpPr txBox="1">
            <a:spLocks noChangeArrowheads="1"/>
          </p:cNvSpPr>
          <p:nvPr/>
        </p:nvSpPr>
        <p:spPr bwMode="auto">
          <a:xfrm>
            <a:off x="3429000" y="1676400"/>
            <a:ext cx="9667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Sensing Electrode</a:t>
            </a:r>
          </a:p>
        </p:txBody>
      </p:sp>
      <p:sp>
        <p:nvSpPr>
          <p:cNvPr id="353306" name="Line 26"/>
          <p:cNvSpPr>
            <a:spLocks noChangeShapeType="1"/>
          </p:cNvSpPr>
          <p:nvPr/>
        </p:nvSpPr>
        <p:spPr bwMode="auto">
          <a:xfrm flipV="1">
            <a:off x="1590675" y="2282825"/>
            <a:ext cx="838200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3307" name="Line 27"/>
          <p:cNvSpPr>
            <a:spLocks noChangeShapeType="1"/>
          </p:cNvSpPr>
          <p:nvPr/>
        </p:nvSpPr>
        <p:spPr bwMode="auto">
          <a:xfrm>
            <a:off x="1866900" y="1539875"/>
            <a:ext cx="266700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3308" name="Line 28"/>
          <p:cNvSpPr>
            <a:spLocks noChangeShapeType="1"/>
          </p:cNvSpPr>
          <p:nvPr/>
        </p:nvSpPr>
        <p:spPr bwMode="auto">
          <a:xfrm flipH="1">
            <a:off x="3076575" y="1844675"/>
            <a:ext cx="428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3309" name="Arc 29"/>
          <p:cNvSpPr>
            <a:spLocks/>
          </p:cNvSpPr>
          <p:nvPr/>
        </p:nvSpPr>
        <p:spPr bwMode="auto">
          <a:xfrm rot="5400000" flipH="1">
            <a:off x="5748337" y="1938338"/>
            <a:ext cx="161925" cy="76200"/>
          </a:xfrm>
          <a:custGeom>
            <a:avLst/>
            <a:gdLst>
              <a:gd name="G0" fmla="+- 15194 0 0"/>
              <a:gd name="G1" fmla="+- 21600 0 0"/>
              <a:gd name="G2" fmla="+- 21600 0 0"/>
              <a:gd name="T0" fmla="*/ 0 w 31884"/>
              <a:gd name="T1" fmla="*/ 6247 h 21600"/>
              <a:gd name="T2" fmla="*/ 31884 w 31884"/>
              <a:gd name="T3" fmla="*/ 7888 h 21600"/>
              <a:gd name="T4" fmla="*/ 15194 w 3188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884" h="21600" fill="none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</a:path>
              <a:path w="31884" h="21600" stroke="0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  <a:lnTo>
                  <a:pt x="15194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310" name="Arc 30"/>
          <p:cNvSpPr>
            <a:spLocks/>
          </p:cNvSpPr>
          <p:nvPr/>
        </p:nvSpPr>
        <p:spPr bwMode="auto">
          <a:xfrm rot="-5400000">
            <a:off x="5748337" y="1938338"/>
            <a:ext cx="161925" cy="76200"/>
          </a:xfrm>
          <a:custGeom>
            <a:avLst/>
            <a:gdLst>
              <a:gd name="G0" fmla="+- 15194 0 0"/>
              <a:gd name="G1" fmla="+- 21600 0 0"/>
              <a:gd name="G2" fmla="+- 21600 0 0"/>
              <a:gd name="T0" fmla="*/ 0 w 31884"/>
              <a:gd name="T1" fmla="*/ 6247 h 21600"/>
              <a:gd name="T2" fmla="*/ 31884 w 31884"/>
              <a:gd name="T3" fmla="*/ 7888 h 21600"/>
              <a:gd name="T4" fmla="*/ 15194 w 3188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884" h="21600" fill="none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</a:path>
              <a:path w="31884" h="21600" stroke="0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  <a:lnTo>
                  <a:pt x="15194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311" name="Arc 31"/>
          <p:cNvSpPr>
            <a:spLocks/>
          </p:cNvSpPr>
          <p:nvPr/>
        </p:nvSpPr>
        <p:spPr bwMode="auto">
          <a:xfrm rot="5400000" flipH="1">
            <a:off x="5672137" y="1938338"/>
            <a:ext cx="161925" cy="76200"/>
          </a:xfrm>
          <a:custGeom>
            <a:avLst/>
            <a:gdLst>
              <a:gd name="G0" fmla="+- 15194 0 0"/>
              <a:gd name="G1" fmla="+- 21600 0 0"/>
              <a:gd name="G2" fmla="+- 21600 0 0"/>
              <a:gd name="T0" fmla="*/ 0 w 31884"/>
              <a:gd name="T1" fmla="*/ 6247 h 21600"/>
              <a:gd name="T2" fmla="*/ 31884 w 31884"/>
              <a:gd name="T3" fmla="*/ 7888 h 21600"/>
              <a:gd name="T4" fmla="*/ 15194 w 3188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884" h="21600" fill="none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</a:path>
              <a:path w="31884" h="21600" stroke="0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  <a:lnTo>
                  <a:pt x="15194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312" name="Arc 32"/>
          <p:cNvSpPr>
            <a:spLocks/>
          </p:cNvSpPr>
          <p:nvPr/>
        </p:nvSpPr>
        <p:spPr bwMode="auto">
          <a:xfrm rot="-5400000">
            <a:off x="5672137" y="1938338"/>
            <a:ext cx="161925" cy="76200"/>
          </a:xfrm>
          <a:custGeom>
            <a:avLst/>
            <a:gdLst>
              <a:gd name="G0" fmla="+- 15194 0 0"/>
              <a:gd name="G1" fmla="+- 21600 0 0"/>
              <a:gd name="G2" fmla="+- 21600 0 0"/>
              <a:gd name="T0" fmla="*/ 0 w 31884"/>
              <a:gd name="T1" fmla="*/ 6247 h 21600"/>
              <a:gd name="T2" fmla="*/ 31884 w 31884"/>
              <a:gd name="T3" fmla="*/ 7888 h 21600"/>
              <a:gd name="T4" fmla="*/ 15194 w 3188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884" h="21600" fill="none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</a:path>
              <a:path w="31884" h="21600" stroke="0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  <a:lnTo>
                  <a:pt x="15194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313" name="Rectangle 33"/>
          <p:cNvSpPr>
            <a:spLocks noChangeArrowheads="1"/>
          </p:cNvSpPr>
          <p:nvPr/>
        </p:nvSpPr>
        <p:spPr bwMode="auto">
          <a:xfrm>
            <a:off x="7391400" y="1676400"/>
            <a:ext cx="3810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314" name="Line 34"/>
          <p:cNvSpPr>
            <a:spLocks noChangeShapeType="1"/>
          </p:cNvSpPr>
          <p:nvPr/>
        </p:nvSpPr>
        <p:spPr bwMode="auto">
          <a:xfrm>
            <a:off x="6096000" y="19812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3315" name="Line 35"/>
          <p:cNvSpPr>
            <a:spLocks noChangeShapeType="1"/>
          </p:cNvSpPr>
          <p:nvPr/>
        </p:nvSpPr>
        <p:spPr bwMode="auto">
          <a:xfrm>
            <a:off x="6096000" y="20574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3316" name="Text Box 36"/>
          <p:cNvSpPr txBox="1">
            <a:spLocks noChangeArrowheads="1"/>
          </p:cNvSpPr>
          <p:nvPr/>
        </p:nvSpPr>
        <p:spPr bwMode="auto">
          <a:xfrm>
            <a:off x="4800600" y="2209800"/>
            <a:ext cx="1219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Infrared Light Source</a:t>
            </a:r>
          </a:p>
        </p:txBody>
      </p:sp>
      <p:sp>
        <p:nvSpPr>
          <p:cNvPr id="353317" name="Text Box 37"/>
          <p:cNvSpPr txBox="1">
            <a:spLocks noChangeArrowheads="1"/>
          </p:cNvSpPr>
          <p:nvPr/>
        </p:nvSpPr>
        <p:spPr bwMode="auto">
          <a:xfrm>
            <a:off x="7848600" y="1752600"/>
            <a:ext cx="9144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Infrared Detector</a:t>
            </a:r>
          </a:p>
        </p:txBody>
      </p:sp>
      <p:sp>
        <p:nvSpPr>
          <p:cNvPr id="353318" name="Line 38"/>
          <p:cNvSpPr>
            <a:spLocks noChangeShapeType="1"/>
          </p:cNvSpPr>
          <p:nvPr/>
        </p:nvSpPr>
        <p:spPr bwMode="auto">
          <a:xfrm>
            <a:off x="6096000" y="19050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3319" name="Text Box 39"/>
          <p:cNvSpPr txBox="1">
            <a:spLocks noChangeArrowheads="1"/>
          </p:cNvSpPr>
          <p:nvPr/>
        </p:nvSpPr>
        <p:spPr bwMode="auto">
          <a:xfrm>
            <a:off x="5334000" y="2971800"/>
            <a:ext cx="2743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latin typeface="Arial" charset="0"/>
              </a:rPr>
              <a:t>Target Gas Absorbs IR Energy</a:t>
            </a:r>
          </a:p>
        </p:txBody>
      </p:sp>
      <p:sp>
        <p:nvSpPr>
          <p:cNvPr id="353320" name="Text Box 40"/>
          <p:cNvSpPr txBox="1">
            <a:spLocks noChangeArrowheads="1"/>
          </p:cNvSpPr>
          <p:nvPr/>
        </p:nvSpPr>
        <p:spPr bwMode="auto">
          <a:xfrm>
            <a:off x="0" y="2971800"/>
            <a:ext cx="457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dirty="0">
                <a:latin typeface="Arial" charset="0"/>
              </a:rPr>
              <a:t>Target Gas Reacts with Electrolyte, Generates Current</a:t>
            </a:r>
          </a:p>
        </p:txBody>
      </p:sp>
      <p:sp>
        <p:nvSpPr>
          <p:cNvPr id="353321" name="AutoShape 41"/>
          <p:cNvSpPr>
            <a:spLocks noChangeArrowheads="1"/>
          </p:cNvSpPr>
          <p:nvPr/>
        </p:nvSpPr>
        <p:spPr bwMode="auto">
          <a:xfrm rot="5400000">
            <a:off x="5486400" y="4495800"/>
            <a:ext cx="609600" cy="4572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322" name="Text Box 42"/>
          <p:cNvSpPr txBox="1">
            <a:spLocks noChangeArrowheads="1"/>
          </p:cNvSpPr>
          <p:nvPr/>
        </p:nvSpPr>
        <p:spPr bwMode="auto">
          <a:xfrm>
            <a:off x="4800600" y="5181600"/>
            <a:ext cx="1219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Ultraviolet Light Source</a:t>
            </a:r>
          </a:p>
        </p:txBody>
      </p:sp>
      <p:sp>
        <p:nvSpPr>
          <p:cNvPr id="353323" name="Rectangle 43"/>
          <p:cNvSpPr>
            <a:spLocks noChangeArrowheads="1"/>
          </p:cNvSpPr>
          <p:nvPr/>
        </p:nvSpPr>
        <p:spPr bwMode="auto">
          <a:xfrm>
            <a:off x="7467600" y="4419600"/>
            <a:ext cx="3810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Arial" charset="0"/>
              </a:rPr>
              <a:t>+</a:t>
            </a:r>
          </a:p>
        </p:txBody>
      </p:sp>
      <p:sp>
        <p:nvSpPr>
          <p:cNvPr id="353324" name="Text Box 44"/>
          <p:cNvSpPr txBox="1">
            <a:spLocks noChangeArrowheads="1"/>
          </p:cNvSpPr>
          <p:nvPr/>
        </p:nvSpPr>
        <p:spPr bwMode="auto">
          <a:xfrm>
            <a:off x="4953000" y="5867400"/>
            <a:ext cx="396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dirty="0">
                <a:latin typeface="Arial" charset="0"/>
              </a:rPr>
              <a:t>UV Ionizes Target Gas, Creating Current</a:t>
            </a:r>
          </a:p>
        </p:txBody>
      </p:sp>
      <p:sp>
        <p:nvSpPr>
          <p:cNvPr id="353325" name="Text Box 45"/>
          <p:cNvSpPr txBox="1">
            <a:spLocks noChangeArrowheads="1"/>
          </p:cNvSpPr>
          <p:nvPr/>
        </p:nvSpPr>
        <p:spPr bwMode="auto">
          <a:xfrm>
            <a:off x="8001000" y="4419600"/>
            <a:ext cx="1143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Current Detector</a:t>
            </a:r>
          </a:p>
        </p:txBody>
      </p:sp>
      <p:sp>
        <p:nvSpPr>
          <p:cNvPr id="353326" name="Text Box 46"/>
          <p:cNvSpPr txBox="1">
            <a:spLocks noChangeArrowheads="1"/>
          </p:cNvSpPr>
          <p:nvPr/>
        </p:nvSpPr>
        <p:spPr bwMode="auto">
          <a:xfrm>
            <a:off x="685800" y="3962400"/>
            <a:ext cx="3657600" cy="169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solidFill>
                  <a:srgbClr val="0033CC"/>
                </a:solidFill>
                <a:latin typeface="Arial" charset="0"/>
              </a:rPr>
              <a:t>Lowest cost / periodic replacement required 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solidFill>
                  <a:srgbClr val="0033CC"/>
                </a:solidFill>
                <a:latin typeface="Arial" charset="0"/>
              </a:rPr>
              <a:t>Oxygen MUST BE PRESENT to detect combustibles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b="1" dirty="0">
                <a:solidFill>
                  <a:srgbClr val="0033CC"/>
                </a:solidFill>
                <a:latin typeface="Arial" charset="0"/>
              </a:rPr>
              <a:t>Bridge output signal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solidFill>
                  <a:srgbClr val="0033CC"/>
                </a:solidFill>
                <a:latin typeface="Arial" charset="0"/>
              </a:rPr>
              <a:t>Examples: Methane, Hydrogen, Combustibles</a:t>
            </a:r>
            <a:endParaRPr lang="en-US" sz="1400" baseline="-25000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353328" name="Line 48"/>
          <p:cNvSpPr>
            <a:spLocks noChangeShapeType="1"/>
          </p:cNvSpPr>
          <p:nvPr/>
        </p:nvSpPr>
        <p:spPr bwMode="auto">
          <a:xfrm>
            <a:off x="6096000" y="47244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3329" name="Line 49"/>
          <p:cNvSpPr>
            <a:spLocks noChangeShapeType="1"/>
          </p:cNvSpPr>
          <p:nvPr/>
        </p:nvSpPr>
        <p:spPr bwMode="auto">
          <a:xfrm>
            <a:off x="6096000" y="46482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3330" name="Line 50"/>
          <p:cNvSpPr>
            <a:spLocks noChangeShapeType="1"/>
          </p:cNvSpPr>
          <p:nvPr/>
        </p:nvSpPr>
        <p:spPr bwMode="auto">
          <a:xfrm>
            <a:off x="6096000" y="48006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Text Box 6"/>
          <p:cNvSpPr txBox="1">
            <a:spLocks noChangeArrowheads="1"/>
          </p:cNvSpPr>
          <p:nvPr/>
        </p:nvSpPr>
        <p:spPr bwMode="auto">
          <a:xfrm>
            <a:off x="1866900" y="685800"/>
            <a:ext cx="144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Arial" charset="0"/>
              </a:rPr>
              <a:t>Toxic</a:t>
            </a:r>
            <a:endParaRPr lang="en-US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2223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AutoShape 2"/>
          <p:cNvSpPr>
            <a:spLocks noChangeArrowheads="1"/>
          </p:cNvSpPr>
          <p:nvPr/>
        </p:nvSpPr>
        <p:spPr bwMode="auto">
          <a:xfrm rot="5400000">
            <a:off x="5486400" y="1752600"/>
            <a:ext cx="609600" cy="4572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9933"/>
              </a:gs>
              <a:gs pos="100000">
                <a:srgbClr val="FF993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Gas Sensor Technologies</a:t>
            </a:r>
          </a:p>
        </p:txBody>
      </p:sp>
      <p:sp>
        <p:nvSpPr>
          <p:cNvPr id="355332" name="Line 4"/>
          <p:cNvSpPr>
            <a:spLocks noChangeShapeType="1"/>
          </p:cNvSpPr>
          <p:nvPr/>
        </p:nvSpPr>
        <p:spPr bwMode="auto">
          <a:xfrm>
            <a:off x="4581525" y="1066800"/>
            <a:ext cx="0" cy="464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33" name="Line 5"/>
          <p:cNvSpPr>
            <a:spLocks noChangeShapeType="1"/>
          </p:cNvSpPr>
          <p:nvPr/>
        </p:nvSpPr>
        <p:spPr bwMode="auto">
          <a:xfrm>
            <a:off x="685800" y="3352800"/>
            <a:ext cx="777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35" name="Text Box 7"/>
          <p:cNvSpPr txBox="1">
            <a:spLocks noChangeArrowheads="1"/>
          </p:cNvSpPr>
          <p:nvPr/>
        </p:nvSpPr>
        <p:spPr bwMode="auto">
          <a:xfrm>
            <a:off x="6096000" y="685800"/>
            <a:ext cx="1319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33CC"/>
                </a:solidFill>
                <a:latin typeface="Arial" charset="0"/>
              </a:rPr>
              <a:t>Infrared </a:t>
            </a:r>
          </a:p>
        </p:txBody>
      </p:sp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1441450" y="3508375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Arial" charset="0"/>
              </a:rPr>
              <a:t>Catalytic Bead </a:t>
            </a:r>
          </a:p>
        </p:txBody>
      </p:sp>
      <p:sp>
        <p:nvSpPr>
          <p:cNvPr id="355337" name="Text Box 9"/>
          <p:cNvSpPr txBox="1">
            <a:spLocks noChangeArrowheads="1"/>
          </p:cNvSpPr>
          <p:nvPr/>
        </p:nvSpPr>
        <p:spPr bwMode="auto">
          <a:xfrm>
            <a:off x="5257800" y="3505200"/>
            <a:ext cx="3151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Arial" charset="0"/>
              </a:rPr>
              <a:t>Photoionization (PID) </a:t>
            </a:r>
          </a:p>
        </p:txBody>
      </p:sp>
      <p:sp>
        <p:nvSpPr>
          <p:cNvPr id="355338" name="Rectangle 10"/>
          <p:cNvSpPr>
            <a:spLocks noChangeArrowheads="1"/>
          </p:cNvSpPr>
          <p:nvPr/>
        </p:nvSpPr>
        <p:spPr bwMode="auto">
          <a:xfrm>
            <a:off x="2171700" y="1825625"/>
            <a:ext cx="838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5339" name="AutoShape 11"/>
          <p:cNvSpPr>
            <a:spLocks noChangeArrowheads="1"/>
          </p:cNvSpPr>
          <p:nvPr/>
        </p:nvSpPr>
        <p:spPr bwMode="auto">
          <a:xfrm>
            <a:off x="1943100" y="1749425"/>
            <a:ext cx="1295400" cy="762000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5340" name="Rectangle 12"/>
          <p:cNvSpPr>
            <a:spLocks noChangeArrowheads="1"/>
          </p:cNvSpPr>
          <p:nvPr/>
        </p:nvSpPr>
        <p:spPr bwMode="auto">
          <a:xfrm>
            <a:off x="2171700" y="1673225"/>
            <a:ext cx="838200" cy="76200"/>
          </a:xfrm>
          <a:prstGeom prst="rect">
            <a:avLst/>
          </a:prstGeom>
          <a:solidFill>
            <a:srgbClr val="808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5341" name="Rectangle 13"/>
          <p:cNvSpPr>
            <a:spLocks noChangeArrowheads="1"/>
          </p:cNvSpPr>
          <p:nvPr/>
        </p:nvSpPr>
        <p:spPr bwMode="auto">
          <a:xfrm>
            <a:off x="2324100" y="1978025"/>
            <a:ext cx="5334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5342" name="Rectangle 14"/>
          <p:cNvSpPr>
            <a:spLocks noChangeArrowheads="1"/>
          </p:cNvSpPr>
          <p:nvPr/>
        </p:nvSpPr>
        <p:spPr bwMode="auto">
          <a:xfrm>
            <a:off x="2133600" y="2054225"/>
            <a:ext cx="9144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5343" name="Rectangle 15"/>
          <p:cNvSpPr>
            <a:spLocks noChangeArrowheads="1"/>
          </p:cNvSpPr>
          <p:nvPr/>
        </p:nvSpPr>
        <p:spPr bwMode="auto">
          <a:xfrm>
            <a:off x="2057400" y="2435225"/>
            <a:ext cx="1066800" cy="152400"/>
          </a:xfrm>
          <a:prstGeom prst="rect">
            <a:avLst/>
          </a:prstGeom>
          <a:solidFill>
            <a:srgbClr val="808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5344" name="Line 16"/>
          <p:cNvSpPr>
            <a:spLocks noChangeShapeType="1"/>
          </p:cNvSpPr>
          <p:nvPr/>
        </p:nvSpPr>
        <p:spPr bwMode="auto">
          <a:xfrm>
            <a:off x="2286000" y="2587625"/>
            <a:ext cx="0" cy="152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45" name="Line 17"/>
          <p:cNvSpPr>
            <a:spLocks noChangeShapeType="1"/>
          </p:cNvSpPr>
          <p:nvPr/>
        </p:nvSpPr>
        <p:spPr bwMode="auto">
          <a:xfrm>
            <a:off x="2590800" y="2587625"/>
            <a:ext cx="0" cy="152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46" name="Line 18"/>
          <p:cNvSpPr>
            <a:spLocks noChangeShapeType="1"/>
          </p:cNvSpPr>
          <p:nvPr/>
        </p:nvSpPr>
        <p:spPr bwMode="auto">
          <a:xfrm>
            <a:off x="2895600" y="2587625"/>
            <a:ext cx="0" cy="152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47" name="Rectangle 19"/>
          <p:cNvSpPr>
            <a:spLocks noChangeArrowheads="1"/>
          </p:cNvSpPr>
          <p:nvPr/>
        </p:nvSpPr>
        <p:spPr bwMode="auto">
          <a:xfrm>
            <a:off x="2133600" y="2130425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5348" name="Rectangle 20"/>
          <p:cNvSpPr>
            <a:spLocks noChangeArrowheads="1"/>
          </p:cNvSpPr>
          <p:nvPr/>
        </p:nvSpPr>
        <p:spPr bwMode="auto">
          <a:xfrm>
            <a:off x="2971800" y="2130425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5349" name="Rectangle 21"/>
          <p:cNvSpPr>
            <a:spLocks noChangeArrowheads="1"/>
          </p:cNvSpPr>
          <p:nvPr/>
        </p:nvSpPr>
        <p:spPr bwMode="auto">
          <a:xfrm>
            <a:off x="2971800" y="2282825"/>
            <a:ext cx="228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5350" name="Rectangle 22"/>
          <p:cNvSpPr>
            <a:spLocks noChangeArrowheads="1"/>
          </p:cNvSpPr>
          <p:nvPr/>
        </p:nvSpPr>
        <p:spPr bwMode="auto">
          <a:xfrm>
            <a:off x="1981200" y="2282825"/>
            <a:ext cx="228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5351" name="Text Box 23"/>
          <p:cNvSpPr txBox="1">
            <a:spLocks noChangeArrowheads="1"/>
          </p:cNvSpPr>
          <p:nvPr/>
        </p:nvSpPr>
        <p:spPr bwMode="auto">
          <a:xfrm>
            <a:off x="412750" y="1379538"/>
            <a:ext cx="14557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Diffusion Barrier</a:t>
            </a:r>
          </a:p>
        </p:txBody>
      </p:sp>
      <p:sp>
        <p:nvSpPr>
          <p:cNvPr id="355352" name="Text Box 24"/>
          <p:cNvSpPr txBox="1">
            <a:spLocks noChangeArrowheads="1"/>
          </p:cNvSpPr>
          <p:nvPr/>
        </p:nvSpPr>
        <p:spPr bwMode="auto">
          <a:xfrm>
            <a:off x="574675" y="2141538"/>
            <a:ext cx="10128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Electrolyte</a:t>
            </a:r>
          </a:p>
          <a:p>
            <a:pPr algn="ctr"/>
            <a:r>
              <a:rPr lang="en-US" sz="1400">
                <a:latin typeface="Arial" charset="0"/>
              </a:rPr>
              <a:t>Storage</a:t>
            </a:r>
          </a:p>
        </p:txBody>
      </p:sp>
      <p:sp>
        <p:nvSpPr>
          <p:cNvPr id="355353" name="Text Box 25"/>
          <p:cNvSpPr txBox="1">
            <a:spLocks noChangeArrowheads="1"/>
          </p:cNvSpPr>
          <p:nvPr/>
        </p:nvSpPr>
        <p:spPr bwMode="auto">
          <a:xfrm>
            <a:off x="3429000" y="1676400"/>
            <a:ext cx="9667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Sensing Electrode</a:t>
            </a:r>
          </a:p>
        </p:txBody>
      </p:sp>
      <p:sp>
        <p:nvSpPr>
          <p:cNvPr id="355354" name="Line 26"/>
          <p:cNvSpPr>
            <a:spLocks noChangeShapeType="1"/>
          </p:cNvSpPr>
          <p:nvPr/>
        </p:nvSpPr>
        <p:spPr bwMode="auto">
          <a:xfrm flipV="1">
            <a:off x="1590675" y="2282825"/>
            <a:ext cx="838200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55" name="Line 27"/>
          <p:cNvSpPr>
            <a:spLocks noChangeShapeType="1"/>
          </p:cNvSpPr>
          <p:nvPr/>
        </p:nvSpPr>
        <p:spPr bwMode="auto">
          <a:xfrm>
            <a:off x="1866900" y="1539875"/>
            <a:ext cx="266700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56" name="Line 28"/>
          <p:cNvSpPr>
            <a:spLocks noChangeShapeType="1"/>
          </p:cNvSpPr>
          <p:nvPr/>
        </p:nvSpPr>
        <p:spPr bwMode="auto">
          <a:xfrm flipH="1">
            <a:off x="3076575" y="1844675"/>
            <a:ext cx="428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57" name="Arc 29"/>
          <p:cNvSpPr>
            <a:spLocks/>
          </p:cNvSpPr>
          <p:nvPr/>
        </p:nvSpPr>
        <p:spPr bwMode="auto">
          <a:xfrm rot="5400000" flipH="1">
            <a:off x="5748337" y="1938338"/>
            <a:ext cx="161925" cy="76200"/>
          </a:xfrm>
          <a:custGeom>
            <a:avLst/>
            <a:gdLst>
              <a:gd name="G0" fmla="+- 15194 0 0"/>
              <a:gd name="G1" fmla="+- 21600 0 0"/>
              <a:gd name="G2" fmla="+- 21600 0 0"/>
              <a:gd name="T0" fmla="*/ 0 w 31884"/>
              <a:gd name="T1" fmla="*/ 6247 h 21600"/>
              <a:gd name="T2" fmla="*/ 31884 w 31884"/>
              <a:gd name="T3" fmla="*/ 7888 h 21600"/>
              <a:gd name="T4" fmla="*/ 15194 w 3188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884" h="21600" fill="none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</a:path>
              <a:path w="31884" h="21600" stroke="0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  <a:lnTo>
                  <a:pt x="15194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5358" name="Arc 30"/>
          <p:cNvSpPr>
            <a:spLocks/>
          </p:cNvSpPr>
          <p:nvPr/>
        </p:nvSpPr>
        <p:spPr bwMode="auto">
          <a:xfrm rot="-5400000">
            <a:off x="5748337" y="1938338"/>
            <a:ext cx="161925" cy="76200"/>
          </a:xfrm>
          <a:custGeom>
            <a:avLst/>
            <a:gdLst>
              <a:gd name="G0" fmla="+- 15194 0 0"/>
              <a:gd name="G1" fmla="+- 21600 0 0"/>
              <a:gd name="G2" fmla="+- 21600 0 0"/>
              <a:gd name="T0" fmla="*/ 0 w 31884"/>
              <a:gd name="T1" fmla="*/ 6247 h 21600"/>
              <a:gd name="T2" fmla="*/ 31884 w 31884"/>
              <a:gd name="T3" fmla="*/ 7888 h 21600"/>
              <a:gd name="T4" fmla="*/ 15194 w 3188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884" h="21600" fill="none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</a:path>
              <a:path w="31884" h="21600" stroke="0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  <a:lnTo>
                  <a:pt x="15194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5359" name="Arc 31"/>
          <p:cNvSpPr>
            <a:spLocks/>
          </p:cNvSpPr>
          <p:nvPr/>
        </p:nvSpPr>
        <p:spPr bwMode="auto">
          <a:xfrm rot="5400000" flipH="1">
            <a:off x="5672137" y="1938338"/>
            <a:ext cx="161925" cy="76200"/>
          </a:xfrm>
          <a:custGeom>
            <a:avLst/>
            <a:gdLst>
              <a:gd name="G0" fmla="+- 15194 0 0"/>
              <a:gd name="G1" fmla="+- 21600 0 0"/>
              <a:gd name="G2" fmla="+- 21600 0 0"/>
              <a:gd name="T0" fmla="*/ 0 w 31884"/>
              <a:gd name="T1" fmla="*/ 6247 h 21600"/>
              <a:gd name="T2" fmla="*/ 31884 w 31884"/>
              <a:gd name="T3" fmla="*/ 7888 h 21600"/>
              <a:gd name="T4" fmla="*/ 15194 w 3188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884" h="21600" fill="none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</a:path>
              <a:path w="31884" h="21600" stroke="0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  <a:lnTo>
                  <a:pt x="15194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5360" name="Arc 32"/>
          <p:cNvSpPr>
            <a:spLocks/>
          </p:cNvSpPr>
          <p:nvPr/>
        </p:nvSpPr>
        <p:spPr bwMode="auto">
          <a:xfrm rot="-5400000">
            <a:off x="5672137" y="1938338"/>
            <a:ext cx="161925" cy="76200"/>
          </a:xfrm>
          <a:custGeom>
            <a:avLst/>
            <a:gdLst>
              <a:gd name="G0" fmla="+- 15194 0 0"/>
              <a:gd name="G1" fmla="+- 21600 0 0"/>
              <a:gd name="G2" fmla="+- 21600 0 0"/>
              <a:gd name="T0" fmla="*/ 0 w 31884"/>
              <a:gd name="T1" fmla="*/ 6247 h 21600"/>
              <a:gd name="T2" fmla="*/ 31884 w 31884"/>
              <a:gd name="T3" fmla="*/ 7888 h 21600"/>
              <a:gd name="T4" fmla="*/ 15194 w 3188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884" h="21600" fill="none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</a:path>
              <a:path w="31884" h="21600" stroke="0" extrusionOk="0">
                <a:moveTo>
                  <a:pt x="0" y="6247"/>
                </a:moveTo>
                <a:cubicBezTo>
                  <a:pt x="4044" y="2244"/>
                  <a:pt x="9504" y="-1"/>
                  <a:pt x="15194" y="0"/>
                </a:cubicBezTo>
                <a:cubicBezTo>
                  <a:pt x="21657" y="0"/>
                  <a:pt x="27780" y="2894"/>
                  <a:pt x="31883" y="7888"/>
                </a:cubicBezTo>
                <a:lnTo>
                  <a:pt x="15194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55361" name="AutoShape 33"/>
          <p:cNvCxnSpPr>
            <a:cxnSpLocks noChangeShapeType="1"/>
          </p:cNvCxnSpPr>
          <p:nvPr/>
        </p:nvCxnSpPr>
        <p:spPr bwMode="auto">
          <a:xfrm rot="16200000" flipH="1">
            <a:off x="6376988" y="1900237"/>
            <a:ext cx="266700" cy="16192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5362" name="AutoShape 34"/>
          <p:cNvCxnSpPr>
            <a:cxnSpLocks noChangeShapeType="1"/>
          </p:cNvCxnSpPr>
          <p:nvPr/>
        </p:nvCxnSpPr>
        <p:spPr bwMode="auto">
          <a:xfrm rot="16200000" flipH="1">
            <a:off x="6629401" y="1900237"/>
            <a:ext cx="266700" cy="16192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5363" name="AutoShape 35"/>
          <p:cNvCxnSpPr>
            <a:cxnSpLocks noChangeShapeType="1"/>
          </p:cNvCxnSpPr>
          <p:nvPr/>
        </p:nvCxnSpPr>
        <p:spPr bwMode="auto">
          <a:xfrm rot="16200000" flipH="1">
            <a:off x="6881813" y="1900237"/>
            <a:ext cx="266700" cy="16192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5364" name="Rectangle 36"/>
          <p:cNvSpPr>
            <a:spLocks noChangeArrowheads="1"/>
          </p:cNvSpPr>
          <p:nvPr/>
        </p:nvSpPr>
        <p:spPr bwMode="auto">
          <a:xfrm>
            <a:off x="7391400" y="1676400"/>
            <a:ext cx="3810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5365" name="Line 37"/>
          <p:cNvSpPr>
            <a:spLocks noChangeShapeType="1"/>
          </p:cNvSpPr>
          <p:nvPr/>
        </p:nvSpPr>
        <p:spPr bwMode="auto">
          <a:xfrm>
            <a:off x="6096000" y="1981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66" name="Line 38"/>
          <p:cNvSpPr>
            <a:spLocks noChangeShapeType="1"/>
          </p:cNvSpPr>
          <p:nvPr/>
        </p:nvSpPr>
        <p:spPr bwMode="auto">
          <a:xfrm>
            <a:off x="6096000" y="2057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67" name="Text Box 39"/>
          <p:cNvSpPr txBox="1">
            <a:spLocks noChangeArrowheads="1"/>
          </p:cNvSpPr>
          <p:nvPr/>
        </p:nvSpPr>
        <p:spPr bwMode="auto">
          <a:xfrm>
            <a:off x="4800600" y="2209800"/>
            <a:ext cx="1219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Infrared Light Source</a:t>
            </a:r>
          </a:p>
        </p:txBody>
      </p:sp>
      <p:sp>
        <p:nvSpPr>
          <p:cNvPr id="355368" name="Text Box 40"/>
          <p:cNvSpPr txBox="1">
            <a:spLocks noChangeArrowheads="1"/>
          </p:cNvSpPr>
          <p:nvPr/>
        </p:nvSpPr>
        <p:spPr bwMode="auto">
          <a:xfrm>
            <a:off x="7848600" y="1752600"/>
            <a:ext cx="9144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Infrared Detector</a:t>
            </a:r>
          </a:p>
        </p:txBody>
      </p:sp>
      <p:sp>
        <p:nvSpPr>
          <p:cNvPr id="355369" name="Line 41"/>
          <p:cNvSpPr>
            <a:spLocks noChangeShapeType="1"/>
          </p:cNvSpPr>
          <p:nvPr/>
        </p:nvSpPr>
        <p:spPr bwMode="auto">
          <a:xfrm>
            <a:off x="6096000" y="19050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70" name="Text Box 42"/>
          <p:cNvSpPr txBox="1">
            <a:spLocks noChangeArrowheads="1"/>
          </p:cNvSpPr>
          <p:nvPr/>
        </p:nvSpPr>
        <p:spPr bwMode="auto">
          <a:xfrm>
            <a:off x="5334000" y="2971800"/>
            <a:ext cx="2743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rgbClr val="0033CC"/>
                </a:solidFill>
                <a:latin typeface="Arial" charset="0"/>
              </a:rPr>
              <a:t>Target Gas Absorbs IR Energy</a:t>
            </a:r>
          </a:p>
        </p:txBody>
      </p:sp>
      <p:sp>
        <p:nvSpPr>
          <p:cNvPr id="355371" name="Text Box 43"/>
          <p:cNvSpPr txBox="1">
            <a:spLocks noChangeArrowheads="1"/>
          </p:cNvSpPr>
          <p:nvPr/>
        </p:nvSpPr>
        <p:spPr bwMode="auto">
          <a:xfrm>
            <a:off x="0" y="2971800"/>
            <a:ext cx="457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Target Gas Reacts with Electrolyte, Generates Current</a:t>
            </a:r>
          </a:p>
        </p:txBody>
      </p:sp>
      <p:sp>
        <p:nvSpPr>
          <p:cNvPr id="355372" name="AutoShape 44"/>
          <p:cNvSpPr>
            <a:spLocks noChangeArrowheads="1"/>
          </p:cNvSpPr>
          <p:nvPr/>
        </p:nvSpPr>
        <p:spPr bwMode="auto">
          <a:xfrm rot="5400000">
            <a:off x="5486400" y="4495800"/>
            <a:ext cx="609600" cy="4572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5373" name="Text Box 45"/>
          <p:cNvSpPr txBox="1">
            <a:spLocks noChangeArrowheads="1"/>
          </p:cNvSpPr>
          <p:nvPr/>
        </p:nvSpPr>
        <p:spPr bwMode="auto">
          <a:xfrm>
            <a:off x="4800600" y="5181600"/>
            <a:ext cx="1219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Ultraviolet Light Source</a:t>
            </a:r>
          </a:p>
        </p:txBody>
      </p:sp>
      <p:sp>
        <p:nvSpPr>
          <p:cNvPr id="355374" name="Rectangle 46"/>
          <p:cNvSpPr>
            <a:spLocks noChangeArrowheads="1"/>
          </p:cNvSpPr>
          <p:nvPr/>
        </p:nvSpPr>
        <p:spPr bwMode="auto">
          <a:xfrm>
            <a:off x="7467600" y="4419600"/>
            <a:ext cx="3810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Arial" charset="0"/>
              </a:rPr>
              <a:t>+</a:t>
            </a:r>
          </a:p>
        </p:txBody>
      </p:sp>
      <p:sp>
        <p:nvSpPr>
          <p:cNvPr id="355375" name="Text Box 47"/>
          <p:cNvSpPr txBox="1">
            <a:spLocks noChangeArrowheads="1"/>
          </p:cNvSpPr>
          <p:nvPr/>
        </p:nvSpPr>
        <p:spPr bwMode="auto">
          <a:xfrm>
            <a:off x="4953000" y="5867400"/>
            <a:ext cx="396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UV Ionizes Target Gas, Creating Current</a:t>
            </a:r>
          </a:p>
        </p:txBody>
      </p:sp>
      <p:sp>
        <p:nvSpPr>
          <p:cNvPr id="355376" name="Text Box 48"/>
          <p:cNvSpPr txBox="1">
            <a:spLocks noChangeArrowheads="1"/>
          </p:cNvSpPr>
          <p:nvPr/>
        </p:nvSpPr>
        <p:spPr bwMode="auto">
          <a:xfrm>
            <a:off x="8001000" y="4419600"/>
            <a:ext cx="1143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Current Detector</a:t>
            </a:r>
          </a:p>
        </p:txBody>
      </p:sp>
      <p:sp>
        <p:nvSpPr>
          <p:cNvPr id="355377" name="Text Box 49"/>
          <p:cNvSpPr txBox="1">
            <a:spLocks noChangeArrowheads="1"/>
          </p:cNvSpPr>
          <p:nvPr/>
        </p:nvSpPr>
        <p:spPr bwMode="auto">
          <a:xfrm>
            <a:off x="685800" y="3962400"/>
            <a:ext cx="3657600" cy="169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Lowest cost / periodic replacement required 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Oxygen MUST BE PRESENT to detect combustibles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b="1" dirty="0">
                <a:latin typeface="Arial" charset="0"/>
              </a:rPr>
              <a:t>Bridge output signal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Examples: Methane, Hydrogen, Combustibles</a:t>
            </a:r>
            <a:endParaRPr lang="en-US" sz="1400" baseline="-25000" dirty="0">
              <a:latin typeface="Arial" charset="0"/>
            </a:endParaRPr>
          </a:p>
        </p:txBody>
      </p:sp>
      <p:sp>
        <p:nvSpPr>
          <p:cNvPr id="355379" name="Line 51"/>
          <p:cNvSpPr>
            <a:spLocks noChangeShapeType="1"/>
          </p:cNvSpPr>
          <p:nvPr/>
        </p:nvSpPr>
        <p:spPr bwMode="auto">
          <a:xfrm>
            <a:off x="6096000" y="47244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80" name="Line 52"/>
          <p:cNvSpPr>
            <a:spLocks noChangeShapeType="1"/>
          </p:cNvSpPr>
          <p:nvPr/>
        </p:nvSpPr>
        <p:spPr bwMode="auto">
          <a:xfrm>
            <a:off x="6096000" y="46482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81" name="Line 53"/>
          <p:cNvSpPr>
            <a:spLocks noChangeShapeType="1"/>
          </p:cNvSpPr>
          <p:nvPr/>
        </p:nvSpPr>
        <p:spPr bwMode="auto">
          <a:xfrm>
            <a:off x="6096000" y="48006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1866900" y="685800"/>
            <a:ext cx="144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Arial" charset="0"/>
              </a:rPr>
              <a:t>Toxic</a:t>
            </a:r>
            <a:endParaRPr lang="en-US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7669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Gas Sensor Technologies</a:t>
            </a:r>
          </a:p>
        </p:txBody>
      </p:sp>
      <p:sp>
        <p:nvSpPr>
          <p:cNvPr id="357379" name="Line 3"/>
          <p:cNvSpPr>
            <a:spLocks noChangeShapeType="1"/>
          </p:cNvSpPr>
          <p:nvPr/>
        </p:nvSpPr>
        <p:spPr bwMode="auto">
          <a:xfrm>
            <a:off x="4581525" y="1066800"/>
            <a:ext cx="0" cy="464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7380" name="Line 4"/>
          <p:cNvSpPr>
            <a:spLocks noChangeShapeType="1"/>
          </p:cNvSpPr>
          <p:nvPr/>
        </p:nvSpPr>
        <p:spPr bwMode="auto">
          <a:xfrm>
            <a:off x="685800" y="3352800"/>
            <a:ext cx="777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7382" name="Text Box 6"/>
          <p:cNvSpPr txBox="1">
            <a:spLocks noChangeArrowheads="1"/>
          </p:cNvSpPr>
          <p:nvPr/>
        </p:nvSpPr>
        <p:spPr bwMode="auto">
          <a:xfrm>
            <a:off x="6096000" y="685800"/>
            <a:ext cx="1319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33CC"/>
                </a:solidFill>
                <a:latin typeface="Arial" charset="0"/>
              </a:rPr>
              <a:t>Infrared</a:t>
            </a:r>
            <a:r>
              <a:rPr lang="en-US" sz="2400" dirty="0">
                <a:latin typeface="Arial" charset="0"/>
              </a:rPr>
              <a:t> </a:t>
            </a:r>
          </a:p>
        </p:txBody>
      </p:sp>
      <p:sp>
        <p:nvSpPr>
          <p:cNvPr id="357383" name="Text Box 7"/>
          <p:cNvSpPr txBox="1">
            <a:spLocks noChangeArrowheads="1"/>
          </p:cNvSpPr>
          <p:nvPr/>
        </p:nvSpPr>
        <p:spPr bwMode="auto">
          <a:xfrm>
            <a:off x="1441450" y="3508375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Arial" charset="0"/>
              </a:rPr>
              <a:t>Catalytic Bead </a:t>
            </a:r>
          </a:p>
        </p:txBody>
      </p:sp>
      <p:sp>
        <p:nvSpPr>
          <p:cNvPr id="357384" name="Text Box 8"/>
          <p:cNvSpPr txBox="1">
            <a:spLocks noChangeArrowheads="1"/>
          </p:cNvSpPr>
          <p:nvPr/>
        </p:nvSpPr>
        <p:spPr bwMode="auto">
          <a:xfrm>
            <a:off x="5257800" y="3505200"/>
            <a:ext cx="3151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Arial" charset="0"/>
              </a:rPr>
              <a:t>Photoionization (PID) </a:t>
            </a:r>
          </a:p>
        </p:txBody>
      </p:sp>
      <p:sp>
        <p:nvSpPr>
          <p:cNvPr id="357385" name="Rectangle 9"/>
          <p:cNvSpPr>
            <a:spLocks noChangeArrowheads="1"/>
          </p:cNvSpPr>
          <p:nvPr/>
        </p:nvSpPr>
        <p:spPr bwMode="auto">
          <a:xfrm>
            <a:off x="2171700" y="1825625"/>
            <a:ext cx="838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386" name="AutoShape 10"/>
          <p:cNvSpPr>
            <a:spLocks noChangeArrowheads="1"/>
          </p:cNvSpPr>
          <p:nvPr/>
        </p:nvSpPr>
        <p:spPr bwMode="auto">
          <a:xfrm>
            <a:off x="1943100" y="1749425"/>
            <a:ext cx="1295400" cy="762000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387" name="Rectangle 11"/>
          <p:cNvSpPr>
            <a:spLocks noChangeArrowheads="1"/>
          </p:cNvSpPr>
          <p:nvPr/>
        </p:nvSpPr>
        <p:spPr bwMode="auto">
          <a:xfrm>
            <a:off x="2171700" y="1673225"/>
            <a:ext cx="838200" cy="76200"/>
          </a:xfrm>
          <a:prstGeom prst="rect">
            <a:avLst/>
          </a:prstGeom>
          <a:solidFill>
            <a:srgbClr val="808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388" name="Rectangle 12"/>
          <p:cNvSpPr>
            <a:spLocks noChangeArrowheads="1"/>
          </p:cNvSpPr>
          <p:nvPr/>
        </p:nvSpPr>
        <p:spPr bwMode="auto">
          <a:xfrm>
            <a:off x="2324100" y="1978025"/>
            <a:ext cx="5334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389" name="Rectangle 13"/>
          <p:cNvSpPr>
            <a:spLocks noChangeArrowheads="1"/>
          </p:cNvSpPr>
          <p:nvPr/>
        </p:nvSpPr>
        <p:spPr bwMode="auto">
          <a:xfrm>
            <a:off x="2133600" y="2054225"/>
            <a:ext cx="9144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390" name="Rectangle 14"/>
          <p:cNvSpPr>
            <a:spLocks noChangeArrowheads="1"/>
          </p:cNvSpPr>
          <p:nvPr/>
        </p:nvSpPr>
        <p:spPr bwMode="auto">
          <a:xfrm>
            <a:off x="2057400" y="2435225"/>
            <a:ext cx="1066800" cy="152400"/>
          </a:xfrm>
          <a:prstGeom prst="rect">
            <a:avLst/>
          </a:prstGeom>
          <a:solidFill>
            <a:srgbClr val="808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391" name="Line 15"/>
          <p:cNvSpPr>
            <a:spLocks noChangeShapeType="1"/>
          </p:cNvSpPr>
          <p:nvPr/>
        </p:nvSpPr>
        <p:spPr bwMode="auto">
          <a:xfrm>
            <a:off x="2286000" y="2587625"/>
            <a:ext cx="0" cy="152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7392" name="Line 16"/>
          <p:cNvSpPr>
            <a:spLocks noChangeShapeType="1"/>
          </p:cNvSpPr>
          <p:nvPr/>
        </p:nvSpPr>
        <p:spPr bwMode="auto">
          <a:xfrm>
            <a:off x="2590800" y="2587625"/>
            <a:ext cx="0" cy="152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7393" name="Line 17"/>
          <p:cNvSpPr>
            <a:spLocks noChangeShapeType="1"/>
          </p:cNvSpPr>
          <p:nvPr/>
        </p:nvSpPr>
        <p:spPr bwMode="auto">
          <a:xfrm>
            <a:off x="2895600" y="2587625"/>
            <a:ext cx="0" cy="152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7394" name="Rectangle 18"/>
          <p:cNvSpPr>
            <a:spLocks noChangeArrowheads="1"/>
          </p:cNvSpPr>
          <p:nvPr/>
        </p:nvSpPr>
        <p:spPr bwMode="auto">
          <a:xfrm>
            <a:off x="2133600" y="2130425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395" name="Rectangle 19"/>
          <p:cNvSpPr>
            <a:spLocks noChangeArrowheads="1"/>
          </p:cNvSpPr>
          <p:nvPr/>
        </p:nvSpPr>
        <p:spPr bwMode="auto">
          <a:xfrm>
            <a:off x="2971800" y="2130425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396" name="Rectangle 20"/>
          <p:cNvSpPr>
            <a:spLocks noChangeArrowheads="1"/>
          </p:cNvSpPr>
          <p:nvPr/>
        </p:nvSpPr>
        <p:spPr bwMode="auto">
          <a:xfrm>
            <a:off x="2971800" y="2282825"/>
            <a:ext cx="228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397" name="Rectangle 21"/>
          <p:cNvSpPr>
            <a:spLocks noChangeArrowheads="1"/>
          </p:cNvSpPr>
          <p:nvPr/>
        </p:nvSpPr>
        <p:spPr bwMode="auto">
          <a:xfrm>
            <a:off x="1981200" y="2282825"/>
            <a:ext cx="228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398" name="Text Box 22"/>
          <p:cNvSpPr txBox="1">
            <a:spLocks noChangeArrowheads="1"/>
          </p:cNvSpPr>
          <p:nvPr/>
        </p:nvSpPr>
        <p:spPr bwMode="auto">
          <a:xfrm>
            <a:off x="412750" y="1379538"/>
            <a:ext cx="14557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Diffusion Barrier</a:t>
            </a:r>
          </a:p>
        </p:txBody>
      </p:sp>
      <p:sp>
        <p:nvSpPr>
          <p:cNvPr id="357399" name="Text Box 23"/>
          <p:cNvSpPr txBox="1">
            <a:spLocks noChangeArrowheads="1"/>
          </p:cNvSpPr>
          <p:nvPr/>
        </p:nvSpPr>
        <p:spPr bwMode="auto">
          <a:xfrm>
            <a:off x="574675" y="2141538"/>
            <a:ext cx="10128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Electrolyte</a:t>
            </a:r>
          </a:p>
          <a:p>
            <a:pPr algn="ctr"/>
            <a:r>
              <a:rPr lang="en-US" sz="1400">
                <a:latin typeface="Arial" charset="0"/>
              </a:rPr>
              <a:t>Storage</a:t>
            </a:r>
          </a:p>
        </p:txBody>
      </p:sp>
      <p:sp>
        <p:nvSpPr>
          <p:cNvPr id="357400" name="Text Box 24"/>
          <p:cNvSpPr txBox="1">
            <a:spLocks noChangeArrowheads="1"/>
          </p:cNvSpPr>
          <p:nvPr/>
        </p:nvSpPr>
        <p:spPr bwMode="auto">
          <a:xfrm>
            <a:off x="3429000" y="1676400"/>
            <a:ext cx="9667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Sensing Electrode</a:t>
            </a:r>
          </a:p>
        </p:txBody>
      </p:sp>
      <p:sp>
        <p:nvSpPr>
          <p:cNvPr id="357401" name="Line 25"/>
          <p:cNvSpPr>
            <a:spLocks noChangeShapeType="1"/>
          </p:cNvSpPr>
          <p:nvPr/>
        </p:nvSpPr>
        <p:spPr bwMode="auto">
          <a:xfrm flipV="1">
            <a:off x="1590675" y="2282825"/>
            <a:ext cx="838200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7402" name="Line 26"/>
          <p:cNvSpPr>
            <a:spLocks noChangeShapeType="1"/>
          </p:cNvSpPr>
          <p:nvPr/>
        </p:nvSpPr>
        <p:spPr bwMode="auto">
          <a:xfrm>
            <a:off x="1866900" y="1539875"/>
            <a:ext cx="266700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7403" name="Line 27"/>
          <p:cNvSpPr>
            <a:spLocks noChangeShapeType="1"/>
          </p:cNvSpPr>
          <p:nvPr/>
        </p:nvSpPr>
        <p:spPr bwMode="auto">
          <a:xfrm flipH="1">
            <a:off x="3076575" y="1844675"/>
            <a:ext cx="428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7404" name="Text Box 28"/>
          <p:cNvSpPr txBox="1">
            <a:spLocks noChangeArrowheads="1"/>
          </p:cNvSpPr>
          <p:nvPr/>
        </p:nvSpPr>
        <p:spPr bwMode="auto">
          <a:xfrm>
            <a:off x="0" y="2971800"/>
            <a:ext cx="457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Target Gas Reacts with Electrolyte, Generates Current</a:t>
            </a:r>
          </a:p>
        </p:txBody>
      </p:sp>
      <p:sp>
        <p:nvSpPr>
          <p:cNvPr id="357405" name="AutoShape 29"/>
          <p:cNvSpPr>
            <a:spLocks noChangeArrowheads="1"/>
          </p:cNvSpPr>
          <p:nvPr/>
        </p:nvSpPr>
        <p:spPr bwMode="auto">
          <a:xfrm rot="5400000">
            <a:off x="5486400" y="4495800"/>
            <a:ext cx="609600" cy="4572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406" name="Text Box 30"/>
          <p:cNvSpPr txBox="1">
            <a:spLocks noChangeArrowheads="1"/>
          </p:cNvSpPr>
          <p:nvPr/>
        </p:nvSpPr>
        <p:spPr bwMode="auto">
          <a:xfrm>
            <a:off x="4800600" y="5181600"/>
            <a:ext cx="1219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Ultraviolet Light Source</a:t>
            </a:r>
          </a:p>
        </p:txBody>
      </p:sp>
      <p:sp>
        <p:nvSpPr>
          <p:cNvPr id="357407" name="Rectangle 31"/>
          <p:cNvSpPr>
            <a:spLocks noChangeArrowheads="1"/>
          </p:cNvSpPr>
          <p:nvPr/>
        </p:nvSpPr>
        <p:spPr bwMode="auto">
          <a:xfrm>
            <a:off x="7467600" y="4419600"/>
            <a:ext cx="3810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Arial" charset="0"/>
              </a:rPr>
              <a:t>+</a:t>
            </a:r>
          </a:p>
        </p:txBody>
      </p:sp>
      <p:sp>
        <p:nvSpPr>
          <p:cNvPr id="357408" name="Text Box 32"/>
          <p:cNvSpPr txBox="1">
            <a:spLocks noChangeArrowheads="1"/>
          </p:cNvSpPr>
          <p:nvPr/>
        </p:nvSpPr>
        <p:spPr bwMode="auto">
          <a:xfrm>
            <a:off x="4953000" y="5867400"/>
            <a:ext cx="396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UV Ionizes Target Gas, Creating Current</a:t>
            </a:r>
          </a:p>
        </p:txBody>
      </p:sp>
      <p:sp>
        <p:nvSpPr>
          <p:cNvPr id="357409" name="Text Box 33"/>
          <p:cNvSpPr txBox="1">
            <a:spLocks noChangeArrowheads="1"/>
          </p:cNvSpPr>
          <p:nvPr/>
        </p:nvSpPr>
        <p:spPr bwMode="auto">
          <a:xfrm>
            <a:off x="8001000" y="4419600"/>
            <a:ext cx="1143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Current Detector</a:t>
            </a:r>
          </a:p>
        </p:txBody>
      </p:sp>
      <p:sp>
        <p:nvSpPr>
          <p:cNvPr id="357410" name="Text Box 34"/>
          <p:cNvSpPr txBox="1">
            <a:spLocks noChangeArrowheads="1"/>
          </p:cNvSpPr>
          <p:nvPr/>
        </p:nvSpPr>
        <p:spPr bwMode="auto">
          <a:xfrm>
            <a:off x="685800" y="3962400"/>
            <a:ext cx="3657600" cy="169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Lowest cost / periodic replacement required 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Oxygen MUST BE PRESENT to detect combustibles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b="1" dirty="0">
                <a:latin typeface="Arial" charset="0"/>
              </a:rPr>
              <a:t>Bridge output signal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Examples: Methane, Hydrogen, Combustibles</a:t>
            </a:r>
            <a:endParaRPr lang="en-US" sz="1400" baseline="-25000" dirty="0">
              <a:latin typeface="Arial" charset="0"/>
            </a:endParaRPr>
          </a:p>
        </p:txBody>
      </p:sp>
      <p:sp>
        <p:nvSpPr>
          <p:cNvPr id="357412" name="Text Box 36"/>
          <p:cNvSpPr txBox="1">
            <a:spLocks noChangeArrowheads="1"/>
          </p:cNvSpPr>
          <p:nvPr/>
        </p:nvSpPr>
        <p:spPr bwMode="auto">
          <a:xfrm>
            <a:off x="4724400" y="1295400"/>
            <a:ext cx="3657600" cy="126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solidFill>
                  <a:srgbClr val="0033CC"/>
                </a:solidFill>
                <a:latin typeface="Arial" charset="0"/>
              </a:rPr>
              <a:t>Longer sensor life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solidFill>
                  <a:srgbClr val="0033CC"/>
                </a:solidFill>
                <a:latin typeface="Arial" charset="0"/>
              </a:rPr>
              <a:t>Does not require Oxygen to detect combustibles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b="1" dirty="0">
                <a:solidFill>
                  <a:srgbClr val="0033CC"/>
                </a:solidFill>
                <a:latin typeface="Arial" charset="0"/>
              </a:rPr>
              <a:t>Bridge output </a:t>
            </a:r>
            <a:r>
              <a:rPr lang="en-US" sz="1400" b="1" dirty="0" smtClean="0">
                <a:solidFill>
                  <a:srgbClr val="0033CC"/>
                </a:solidFill>
                <a:latin typeface="Arial" charset="0"/>
              </a:rPr>
              <a:t>signal </a:t>
            </a:r>
            <a:r>
              <a:rPr lang="en-US" sz="1400" dirty="0" smtClean="0">
                <a:solidFill>
                  <a:srgbClr val="0033CC"/>
                </a:solidFill>
                <a:latin typeface="Arial" charset="0"/>
              </a:rPr>
              <a:t>(except GDS-IR)</a:t>
            </a:r>
            <a:endParaRPr lang="en-US" sz="1400" dirty="0">
              <a:solidFill>
                <a:srgbClr val="0033CC"/>
              </a:solidFill>
              <a:latin typeface="Arial" charset="0"/>
            </a:endParaRP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solidFill>
                  <a:srgbClr val="0033CC"/>
                </a:solidFill>
                <a:latin typeface="Arial" charset="0"/>
              </a:rPr>
              <a:t>Examples: Combustibles, CO</a:t>
            </a:r>
            <a:r>
              <a:rPr lang="en-US" sz="1400" baseline="-25000" dirty="0">
                <a:solidFill>
                  <a:srgbClr val="0033CC"/>
                </a:solidFill>
                <a:latin typeface="Arial" charset="0"/>
              </a:rPr>
              <a:t>2</a:t>
            </a:r>
          </a:p>
        </p:txBody>
      </p:sp>
      <p:pic>
        <p:nvPicPr>
          <p:cNvPr id="357413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667000"/>
            <a:ext cx="228600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7414" name="Line 38"/>
          <p:cNvSpPr>
            <a:spLocks noChangeShapeType="1"/>
          </p:cNvSpPr>
          <p:nvPr/>
        </p:nvSpPr>
        <p:spPr bwMode="auto">
          <a:xfrm>
            <a:off x="6096000" y="47244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7415" name="Line 39"/>
          <p:cNvSpPr>
            <a:spLocks noChangeShapeType="1"/>
          </p:cNvSpPr>
          <p:nvPr/>
        </p:nvSpPr>
        <p:spPr bwMode="auto">
          <a:xfrm>
            <a:off x="6096000" y="46482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7416" name="Line 40"/>
          <p:cNvSpPr>
            <a:spLocks noChangeShapeType="1"/>
          </p:cNvSpPr>
          <p:nvPr/>
        </p:nvSpPr>
        <p:spPr bwMode="auto">
          <a:xfrm>
            <a:off x="6096000" y="48006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1866900" y="685800"/>
            <a:ext cx="144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Arial" charset="0"/>
              </a:rPr>
              <a:t>Toxic</a:t>
            </a:r>
            <a:endParaRPr lang="en-US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2337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Gas Sensor Technologies</a:t>
            </a:r>
          </a:p>
        </p:txBody>
      </p:sp>
      <p:sp>
        <p:nvSpPr>
          <p:cNvPr id="359427" name="Line 3"/>
          <p:cNvSpPr>
            <a:spLocks noChangeShapeType="1"/>
          </p:cNvSpPr>
          <p:nvPr/>
        </p:nvSpPr>
        <p:spPr bwMode="auto">
          <a:xfrm>
            <a:off x="4581525" y="1066800"/>
            <a:ext cx="0" cy="464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428" name="Line 4"/>
          <p:cNvSpPr>
            <a:spLocks noChangeShapeType="1"/>
          </p:cNvSpPr>
          <p:nvPr/>
        </p:nvSpPr>
        <p:spPr bwMode="auto">
          <a:xfrm>
            <a:off x="685800" y="3352800"/>
            <a:ext cx="777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430" name="Text Box 6"/>
          <p:cNvSpPr txBox="1">
            <a:spLocks noChangeArrowheads="1"/>
          </p:cNvSpPr>
          <p:nvPr/>
        </p:nvSpPr>
        <p:spPr bwMode="auto">
          <a:xfrm>
            <a:off x="6096000" y="685800"/>
            <a:ext cx="1319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Arial" charset="0"/>
              </a:rPr>
              <a:t>Infrared </a:t>
            </a:r>
          </a:p>
        </p:txBody>
      </p:sp>
      <p:sp>
        <p:nvSpPr>
          <p:cNvPr id="359431" name="Text Box 7"/>
          <p:cNvSpPr txBox="1">
            <a:spLocks noChangeArrowheads="1"/>
          </p:cNvSpPr>
          <p:nvPr/>
        </p:nvSpPr>
        <p:spPr bwMode="auto">
          <a:xfrm>
            <a:off x="1441450" y="3508375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Arial" charset="0"/>
              </a:rPr>
              <a:t>Catalytic Bead </a:t>
            </a:r>
          </a:p>
        </p:txBody>
      </p:sp>
      <p:sp>
        <p:nvSpPr>
          <p:cNvPr id="359432" name="Text Box 8"/>
          <p:cNvSpPr txBox="1">
            <a:spLocks noChangeArrowheads="1"/>
          </p:cNvSpPr>
          <p:nvPr/>
        </p:nvSpPr>
        <p:spPr bwMode="auto">
          <a:xfrm>
            <a:off x="5257800" y="3505200"/>
            <a:ext cx="3151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Arial" charset="0"/>
              </a:rPr>
              <a:t>Photoionization (PID) </a:t>
            </a:r>
          </a:p>
        </p:txBody>
      </p:sp>
      <p:sp>
        <p:nvSpPr>
          <p:cNvPr id="359433" name="Rectangle 9"/>
          <p:cNvSpPr>
            <a:spLocks noChangeArrowheads="1"/>
          </p:cNvSpPr>
          <p:nvPr/>
        </p:nvSpPr>
        <p:spPr bwMode="auto">
          <a:xfrm>
            <a:off x="2171700" y="1825625"/>
            <a:ext cx="838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34" name="AutoShape 10"/>
          <p:cNvSpPr>
            <a:spLocks noChangeArrowheads="1"/>
          </p:cNvSpPr>
          <p:nvPr/>
        </p:nvSpPr>
        <p:spPr bwMode="auto">
          <a:xfrm>
            <a:off x="1943100" y="1749425"/>
            <a:ext cx="1295400" cy="762000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35" name="Rectangle 11"/>
          <p:cNvSpPr>
            <a:spLocks noChangeArrowheads="1"/>
          </p:cNvSpPr>
          <p:nvPr/>
        </p:nvSpPr>
        <p:spPr bwMode="auto">
          <a:xfrm>
            <a:off x="2171700" y="1673225"/>
            <a:ext cx="838200" cy="76200"/>
          </a:xfrm>
          <a:prstGeom prst="rect">
            <a:avLst/>
          </a:prstGeom>
          <a:solidFill>
            <a:srgbClr val="808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36" name="Rectangle 12"/>
          <p:cNvSpPr>
            <a:spLocks noChangeArrowheads="1"/>
          </p:cNvSpPr>
          <p:nvPr/>
        </p:nvSpPr>
        <p:spPr bwMode="auto">
          <a:xfrm>
            <a:off x="2324100" y="1978025"/>
            <a:ext cx="5334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37" name="Rectangle 13"/>
          <p:cNvSpPr>
            <a:spLocks noChangeArrowheads="1"/>
          </p:cNvSpPr>
          <p:nvPr/>
        </p:nvSpPr>
        <p:spPr bwMode="auto">
          <a:xfrm>
            <a:off x="2133600" y="2054225"/>
            <a:ext cx="9144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38" name="Rectangle 14"/>
          <p:cNvSpPr>
            <a:spLocks noChangeArrowheads="1"/>
          </p:cNvSpPr>
          <p:nvPr/>
        </p:nvSpPr>
        <p:spPr bwMode="auto">
          <a:xfrm>
            <a:off x="2057400" y="2435225"/>
            <a:ext cx="1066800" cy="152400"/>
          </a:xfrm>
          <a:prstGeom prst="rect">
            <a:avLst/>
          </a:prstGeom>
          <a:solidFill>
            <a:srgbClr val="808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39" name="Line 15"/>
          <p:cNvSpPr>
            <a:spLocks noChangeShapeType="1"/>
          </p:cNvSpPr>
          <p:nvPr/>
        </p:nvSpPr>
        <p:spPr bwMode="auto">
          <a:xfrm>
            <a:off x="2286000" y="2587625"/>
            <a:ext cx="0" cy="152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440" name="Line 16"/>
          <p:cNvSpPr>
            <a:spLocks noChangeShapeType="1"/>
          </p:cNvSpPr>
          <p:nvPr/>
        </p:nvSpPr>
        <p:spPr bwMode="auto">
          <a:xfrm>
            <a:off x="2590800" y="2587625"/>
            <a:ext cx="0" cy="152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441" name="Line 17"/>
          <p:cNvSpPr>
            <a:spLocks noChangeShapeType="1"/>
          </p:cNvSpPr>
          <p:nvPr/>
        </p:nvSpPr>
        <p:spPr bwMode="auto">
          <a:xfrm>
            <a:off x="2895600" y="2587625"/>
            <a:ext cx="0" cy="152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442" name="Rectangle 18"/>
          <p:cNvSpPr>
            <a:spLocks noChangeArrowheads="1"/>
          </p:cNvSpPr>
          <p:nvPr/>
        </p:nvSpPr>
        <p:spPr bwMode="auto">
          <a:xfrm>
            <a:off x="2133600" y="2130425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43" name="Rectangle 19"/>
          <p:cNvSpPr>
            <a:spLocks noChangeArrowheads="1"/>
          </p:cNvSpPr>
          <p:nvPr/>
        </p:nvSpPr>
        <p:spPr bwMode="auto">
          <a:xfrm>
            <a:off x="2971800" y="2130425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44" name="Rectangle 20"/>
          <p:cNvSpPr>
            <a:spLocks noChangeArrowheads="1"/>
          </p:cNvSpPr>
          <p:nvPr/>
        </p:nvSpPr>
        <p:spPr bwMode="auto">
          <a:xfrm>
            <a:off x="2971800" y="2282825"/>
            <a:ext cx="228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45" name="Rectangle 21"/>
          <p:cNvSpPr>
            <a:spLocks noChangeArrowheads="1"/>
          </p:cNvSpPr>
          <p:nvPr/>
        </p:nvSpPr>
        <p:spPr bwMode="auto">
          <a:xfrm>
            <a:off x="1981200" y="2282825"/>
            <a:ext cx="228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59446" name="AutoShape 22"/>
          <p:cNvCxnSpPr>
            <a:cxnSpLocks noChangeShapeType="1"/>
          </p:cNvCxnSpPr>
          <p:nvPr/>
        </p:nvCxnSpPr>
        <p:spPr bwMode="auto">
          <a:xfrm rot="16200000" flipH="1">
            <a:off x="2157413" y="1373187"/>
            <a:ext cx="266700" cy="16192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9447" name="AutoShape 23"/>
          <p:cNvCxnSpPr>
            <a:cxnSpLocks noChangeShapeType="1"/>
          </p:cNvCxnSpPr>
          <p:nvPr/>
        </p:nvCxnSpPr>
        <p:spPr bwMode="auto">
          <a:xfrm rot="16200000" flipH="1">
            <a:off x="2409826" y="1373187"/>
            <a:ext cx="266700" cy="16192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9448" name="AutoShape 24"/>
          <p:cNvCxnSpPr>
            <a:cxnSpLocks noChangeShapeType="1"/>
          </p:cNvCxnSpPr>
          <p:nvPr/>
        </p:nvCxnSpPr>
        <p:spPr bwMode="auto">
          <a:xfrm rot="16200000" flipH="1">
            <a:off x="2662238" y="1373187"/>
            <a:ext cx="266700" cy="16192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9449" name="Text Box 25"/>
          <p:cNvSpPr txBox="1">
            <a:spLocks noChangeArrowheads="1"/>
          </p:cNvSpPr>
          <p:nvPr/>
        </p:nvSpPr>
        <p:spPr bwMode="auto">
          <a:xfrm>
            <a:off x="412750" y="1379538"/>
            <a:ext cx="14557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Diffusion Barrier</a:t>
            </a:r>
          </a:p>
        </p:txBody>
      </p:sp>
      <p:sp>
        <p:nvSpPr>
          <p:cNvPr id="359450" name="Text Box 26"/>
          <p:cNvSpPr txBox="1">
            <a:spLocks noChangeArrowheads="1"/>
          </p:cNvSpPr>
          <p:nvPr/>
        </p:nvSpPr>
        <p:spPr bwMode="auto">
          <a:xfrm>
            <a:off x="574675" y="2141538"/>
            <a:ext cx="10128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Electrolyte</a:t>
            </a:r>
          </a:p>
          <a:p>
            <a:pPr algn="ctr"/>
            <a:r>
              <a:rPr lang="en-US" sz="1400">
                <a:latin typeface="Arial" charset="0"/>
              </a:rPr>
              <a:t>Storage</a:t>
            </a:r>
          </a:p>
        </p:txBody>
      </p:sp>
      <p:sp>
        <p:nvSpPr>
          <p:cNvPr id="359451" name="Text Box 27"/>
          <p:cNvSpPr txBox="1">
            <a:spLocks noChangeArrowheads="1"/>
          </p:cNvSpPr>
          <p:nvPr/>
        </p:nvSpPr>
        <p:spPr bwMode="auto">
          <a:xfrm>
            <a:off x="3429000" y="1676400"/>
            <a:ext cx="9667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Sensing Electrode</a:t>
            </a:r>
          </a:p>
        </p:txBody>
      </p:sp>
      <p:sp>
        <p:nvSpPr>
          <p:cNvPr id="359452" name="Line 28"/>
          <p:cNvSpPr>
            <a:spLocks noChangeShapeType="1"/>
          </p:cNvSpPr>
          <p:nvPr/>
        </p:nvSpPr>
        <p:spPr bwMode="auto">
          <a:xfrm flipV="1">
            <a:off x="1590675" y="2282825"/>
            <a:ext cx="838200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453" name="Line 29"/>
          <p:cNvSpPr>
            <a:spLocks noChangeShapeType="1"/>
          </p:cNvSpPr>
          <p:nvPr/>
        </p:nvSpPr>
        <p:spPr bwMode="auto">
          <a:xfrm>
            <a:off x="1866900" y="1539875"/>
            <a:ext cx="266700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454" name="Line 30"/>
          <p:cNvSpPr>
            <a:spLocks noChangeShapeType="1"/>
          </p:cNvSpPr>
          <p:nvPr/>
        </p:nvSpPr>
        <p:spPr bwMode="auto">
          <a:xfrm flipH="1">
            <a:off x="3076575" y="1844675"/>
            <a:ext cx="428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455" name="Text Box 31"/>
          <p:cNvSpPr txBox="1">
            <a:spLocks noChangeArrowheads="1"/>
          </p:cNvSpPr>
          <p:nvPr/>
        </p:nvSpPr>
        <p:spPr bwMode="auto">
          <a:xfrm>
            <a:off x="0" y="2971800"/>
            <a:ext cx="457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rgbClr val="0033CC"/>
                </a:solidFill>
                <a:latin typeface="Arial" charset="0"/>
              </a:rPr>
              <a:t>Target Gas Reacts with Electrolyte, Generates Current</a:t>
            </a:r>
          </a:p>
        </p:txBody>
      </p:sp>
      <p:sp>
        <p:nvSpPr>
          <p:cNvPr id="359456" name="AutoShape 32"/>
          <p:cNvSpPr>
            <a:spLocks noChangeArrowheads="1"/>
          </p:cNvSpPr>
          <p:nvPr/>
        </p:nvSpPr>
        <p:spPr bwMode="auto">
          <a:xfrm rot="5400000">
            <a:off x="5486400" y="4495800"/>
            <a:ext cx="609600" cy="4572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57" name="Text Box 33"/>
          <p:cNvSpPr txBox="1">
            <a:spLocks noChangeArrowheads="1"/>
          </p:cNvSpPr>
          <p:nvPr/>
        </p:nvSpPr>
        <p:spPr bwMode="auto">
          <a:xfrm>
            <a:off x="4800600" y="5181600"/>
            <a:ext cx="1219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Ultraviolet Light Source</a:t>
            </a:r>
          </a:p>
        </p:txBody>
      </p:sp>
      <p:sp>
        <p:nvSpPr>
          <p:cNvPr id="359458" name="Rectangle 34"/>
          <p:cNvSpPr>
            <a:spLocks noChangeArrowheads="1"/>
          </p:cNvSpPr>
          <p:nvPr/>
        </p:nvSpPr>
        <p:spPr bwMode="auto">
          <a:xfrm>
            <a:off x="7467600" y="4419600"/>
            <a:ext cx="3810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Arial" charset="0"/>
              </a:rPr>
              <a:t>+</a:t>
            </a:r>
          </a:p>
        </p:txBody>
      </p:sp>
      <p:sp>
        <p:nvSpPr>
          <p:cNvPr id="359459" name="Text Box 35"/>
          <p:cNvSpPr txBox="1">
            <a:spLocks noChangeArrowheads="1"/>
          </p:cNvSpPr>
          <p:nvPr/>
        </p:nvSpPr>
        <p:spPr bwMode="auto">
          <a:xfrm>
            <a:off x="4953000" y="5867400"/>
            <a:ext cx="396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UV Ionizes Target Gas, Creating Current</a:t>
            </a:r>
          </a:p>
        </p:txBody>
      </p:sp>
      <p:sp>
        <p:nvSpPr>
          <p:cNvPr id="359460" name="Text Box 36"/>
          <p:cNvSpPr txBox="1">
            <a:spLocks noChangeArrowheads="1"/>
          </p:cNvSpPr>
          <p:nvPr/>
        </p:nvSpPr>
        <p:spPr bwMode="auto">
          <a:xfrm>
            <a:off x="8001000" y="4419600"/>
            <a:ext cx="1143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Current Detector</a:t>
            </a:r>
          </a:p>
        </p:txBody>
      </p:sp>
      <p:sp>
        <p:nvSpPr>
          <p:cNvPr id="359461" name="Text Box 37"/>
          <p:cNvSpPr txBox="1">
            <a:spLocks noChangeArrowheads="1"/>
          </p:cNvSpPr>
          <p:nvPr/>
        </p:nvSpPr>
        <p:spPr bwMode="auto">
          <a:xfrm>
            <a:off x="685800" y="3962400"/>
            <a:ext cx="3657600" cy="169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Lowest cost / periodic replacement required 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Oxygen MUST BE PRESENT to detect combustibles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b="1" dirty="0">
                <a:latin typeface="Arial" charset="0"/>
              </a:rPr>
              <a:t>Bridge output signal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Examples: Methane, Hydrogen, Combustibles</a:t>
            </a:r>
            <a:endParaRPr lang="en-US" sz="1400" baseline="-25000" dirty="0">
              <a:latin typeface="Arial" charset="0"/>
            </a:endParaRPr>
          </a:p>
        </p:txBody>
      </p:sp>
      <p:pic>
        <p:nvPicPr>
          <p:cNvPr id="359462" name="Picture 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562600"/>
            <a:ext cx="12192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9463" name="Text Box 39"/>
          <p:cNvSpPr txBox="1">
            <a:spLocks noChangeArrowheads="1"/>
          </p:cNvSpPr>
          <p:nvPr/>
        </p:nvSpPr>
        <p:spPr bwMode="auto">
          <a:xfrm>
            <a:off x="4724400" y="1295400"/>
            <a:ext cx="3657600" cy="126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Longer sensor life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Does not require Oxygen to detect combustibles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b="1" dirty="0">
                <a:latin typeface="Arial" charset="0"/>
              </a:rPr>
              <a:t>Bridge output </a:t>
            </a:r>
            <a:r>
              <a:rPr lang="en-US" sz="1400" b="1" dirty="0" smtClean="0">
                <a:latin typeface="Arial" charset="0"/>
              </a:rPr>
              <a:t>signal </a:t>
            </a:r>
            <a:r>
              <a:rPr lang="en-US" sz="1400" dirty="0" smtClean="0">
                <a:latin typeface="Arial" charset="0"/>
              </a:rPr>
              <a:t>(except GDS-IR)</a:t>
            </a:r>
            <a:endParaRPr lang="en-US" sz="1400" dirty="0">
              <a:latin typeface="Arial" charset="0"/>
            </a:endParaRP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Examples: Combustibles, CO</a:t>
            </a:r>
            <a:r>
              <a:rPr lang="en-US" sz="1400" baseline="-25000" dirty="0">
                <a:latin typeface="Arial" charset="0"/>
              </a:rPr>
              <a:t>2</a:t>
            </a:r>
          </a:p>
        </p:txBody>
      </p:sp>
      <p:pic>
        <p:nvPicPr>
          <p:cNvPr id="359464" name="Picture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667000"/>
            <a:ext cx="228600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9465" name="Line 41"/>
          <p:cNvSpPr>
            <a:spLocks noChangeShapeType="1"/>
          </p:cNvSpPr>
          <p:nvPr/>
        </p:nvSpPr>
        <p:spPr bwMode="auto">
          <a:xfrm>
            <a:off x="2895600" y="2819400"/>
            <a:ext cx="0" cy="152400"/>
          </a:xfrm>
          <a:prstGeom prst="line">
            <a:avLst/>
          </a:prstGeom>
          <a:noFill/>
          <a:ln w="63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466" name="Line 42"/>
          <p:cNvSpPr>
            <a:spLocks noChangeShapeType="1"/>
          </p:cNvSpPr>
          <p:nvPr/>
        </p:nvSpPr>
        <p:spPr bwMode="auto">
          <a:xfrm>
            <a:off x="2286000" y="2971800"/>
            <a:ext cx="6096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467" name="Line 43"/>
          <p:cNvSpPr>
            <a:spLocks noChangeShapeType="1"/>
          </p:cNvSpPr>
          <p:nvPr/>
        </p:nvSpPr>
        <p:spPr bwMode="auto">
          <a:xfrm>
            <a:off x="2286000" y="2819400"/>
            <a:ext cx="0" cy="152400"/>
          </a:xfrm>
          <a:prstGeom prst="line">
            <a:avLst/>
          </a:prstGeom>
          <a:noFill/>
          <a:ln w="6350">
            <a:solidFill>
              <a:schemeClr val="tx1"/>
            </a:solidFill>
            <a:prstDash val="sysDot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468" name="Line 44"/>
          <p:cNvSpPr>
            <a:spLocks noChangeShapeType="1"/>
          </p:cNvSpPr>
          <p:nvPr/>
        </p:nvSpPr>
        <p:spPr bwMode="auto">
          <a:xfrm>
            <a:off x="6096000" y="47244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469" name="Line 45"/>
          <p:cNvSpPr>
            <a:spLocks noChangeShapeType="1"/>
          </p:cNvSpPr>
          <p:nvPr/>
        </p:nvSpPr>
        <p:spPr bwMode="auto">
          <a:xfrm>
            <a:off x="6096000" y="46482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470" name="Line 46"/>
          <p:cNvSpPr>
            <a:spLocks noChangeShapeType="1"/>
          </p:cNvSpPr>
          <p:nvPr/>
        </p:nvSpPr>
        <p:spPr bwMode="auto">
          <a:xfrm>
            <a:off x="6096000" y="48006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1866900" y="685800"/>
            <a:ext cx="144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33CC"/>
                </a:solidFill>
                <a:latin typeface="Arial" charset="0"/>
              </a:rPr>
              <a:t>Toxic</a:t>
            </a:r>
            <a:endParaRPr lang="en-US" sz="2400" dirty="0">
              <a:solidFill>
                <a:srgbClr val="0033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6251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Gas Sensor Technologies</a:t>
            </a:r>
          </a:p>
        </p:txBody>
      </p:sp>
      <p:sp>
        <p:nvSpPr>
          <p:cNvPr id="361475" name="Line 3"/>
          <p:cNvSpPr>
            <a:spLocks noChangeShapeType="1"/>
          </p:cNvSpPr>
          <p:nvPr/>
        </p:nvSpPr>
        <p:spPr bwMode="auto">
          <a:xfrm>
            <a:off x="4581525" y="1066800"/>
            <a:ext cx="0" cy="464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76" name="Line 4"/>
          <p:cNvSpPr>
            <a:spLocks noChangeShapeType="1"/>
          </p:cNvSpPr>
          <p:nvPr/>
        </p:nvSpPr>
        <p:spPr bwMode="auto">
          <a:xfrm>
            <a:off x="685800" y="3352800"/>
            <a:ext cx="777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78" name="Text Box 6"/>
          <p:cNvSpPr txBox="1">
            <a:spLocks noChangeArrowheads="1"/>
          </p:cNvSpPr>
          <p:nvPr/>
        </p:nvSpPr>
        <p:spPr bwMode="auto">
          <a:xfrm>
            <a:off x="6096000" y="685800"/>
            <a:ext cx="1319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Arial" charset="0"/>
              </a:rPr>
              <a:t>Infrared </a:t>
            </a:r>
          </a:p>
        </p:txBody>
      </p:sp>
      <p:sp>
        <p:nvSpPr>
          <p:cNvPr id="361479" name="Text Box 7"/>
          <p:cNvSpPr txBox="1">
            <a:spLocks noChangeArrowheads="1"/>
          </p:cNvSpPr>
          <p:nvPr/>
        </p:nvSpPr>
        <p:spPr bwMode="auto">
          <a:xfrm>
            <a:off x="1441450" y="3508375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Arial" charset="0"/>
              </a:rPr>
              <a:t>Catalytic Bead </a:t>
            </a:r>
          </a:p>
        </p:txBody>
      </p:sp>
      <p:sp>
        <p:nvSpPr>
          <p:cNvPr id="361480" name="Text Box 8"/>
          <p:cNvSpPr txBox="1">
            <a:spLocks noChangeArrowheads="1"/>
          </p:cNvSpPr>
          <p:nvPr/>
        </p:nvSpPr>
        <p:spPr bwMode="auto">
          <a:xfrm>
            <a:off x="5257800" y="3505200"/>
            <a:ext cx="3151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Arial" charset="0"/>
              </a:rPr>
              <a:t>Photoionization (PID) </a:t>
            </a:r>
          </a:p>
        </p:txBody>
      </p:sp>
      <p:sp>
        <p:nvSpPr>
          <p:cNvPr id="361481" name="AutoShape 9"/>
          <p:cNvSpPr>
            <a:spLocks noChangeArrowheads="1"/>
          </p:cNvSpPr>
          <p:nvPr/>
        </p:nvSpPr>
        <p:spPr bwMode="auto">
          <a:xfrm rot="5400000">
            <a:off x="5486400" y="4495800"/>
            <a:ext cx="609600" cy="4572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2" name="Text Box 10"/>
          <p:cNvSpPr txBox="1">
            <a:spLocks noChangeArrowheads="1"/>
          </p:cNvSpPr>
          <p:nvPr/>
        </p:nvSpPr>
        <p:spPr bwMode="auto">
          <a:xfrm>
            <a:off x="4800600" y="5181600"/>
            <a:ext cx="1219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Ultraviolet Light Source</a:t>
            </a:r>
          </a:p>
        </p:txBody>
      </p:sp>
      <p:sp>
        <p:nvSpPr>
          <p:cNvPr id="361483" name="Rectangle 11"/>
          <p:cNvSpPr>
            <a:spLocks noChangeArrowheads="1"/>
          </p:cNvSpPr>
          <p:nvPr/>
        </p:nvSpPr>
        <p:spPr bwMode="auto">
          <a:xfrm>
            <a:off x="7467600" y="4419600"/>
            <a:ext cx="3810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Arial" charset="0"/>
              </a:rPr>
              <a:t>+</a:t>
            </a:r>
          </a:p>
        </p:txBody>
      </p:sp>
      <p:sp>
        <p:nvSpPr>
          <p:cNvPr id="361484" name="Text Box 12"/>
          <p:cNvSpPr txBox="1">
            <a:spLocks noChangeArrowheads="1"/>
          </p:cNvSpPr>
          <p:nvPr/>
        </p:nvSpPr>
        <p:spPr bwMode="auto">
          <a:xfrm>
            <a:off x="4953000" y="5867400"/>
            <a:ext cx="396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UV Ionizes Target Gas, Creating Current</a:t>
            </a:r>
          </a:p>
        </p:txBody>
      </p: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8001000" y="4419600"/>
            <a:ext cx="1143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Current Detector</a:t>
            </a:r>
          </a:p>
        </p:txBody>
      </p:sp>
      <p:sp>
        <p:nvSpPr>
          <p:cNvPr id="361486" name="Text Box 14"/>
          <p:cNvSpPr txBox="1">
            <a:spLocks noChangeArrowheads="1"/>
          </p:cNvSpPr>
          <p:nvPr/>
        </p:nvSpPr>
        <p:spPr bwMode="auto">
          <a:xfrm>
            <a:off x="685800" y="3962400"/>
            <a:ext cx="3657600" cy="169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Lowest cost / periodic replacement required 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Oxygen MUST BE PRESENT to detect combustibles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b="1" dirty="0">
                <a:latin typeface="Arial" charset="0"/>
              </a:rPr>
              <a:t>Bridge output signal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Examples: Methane, Hydrogen, Combustibles</a:t>
            </a:r>
            <a:endParaRPr lang="en-US" sz="1400" baseline="-25000" dirty="0">
              <a:latin typeface="Arial" charset="0"/>
            </a:endParaRPr>
          </a:p>
        </p:txBody>
      </p:sp>
      <p:sp>
        <p:nvSpPr>
          <p:cNvPr id="361488" name="Text Box 16"/>
          <p:cNvSpPr txBox="1">
            <a:spLocks noChangeArrowheads="1"/>
          </p:cNvSpPr>
          <p:nvPr/>
        </p:nvSpPr>
        <p:spPr bwMode="auto">
          <a:xfrm>
            <a:off x="4724400" y="1295400"/>
            <a:ext cx="3657600" cy="126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Longer sensor life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Does not require Oxygen to detect combustibles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b="1" dirty="0">
                <a:latin typeface="Arial" charset="0"/>
              </a:rPr>
              <a:t>Bridge output </a:t>
            </a:r>
            <a:r>
              <a:rPr lang="en-US" sz="1400" b="1" dirty="0" smtClean="0">
                <a:latin typeface="Arial" charset="0"/>
              </a:rPr>
              <a:t>signal </a:t>
            </a:r>
            <a:r>
              <a:rPr lang="en-US" sz="1400" dirty="0" smtClean="0">
                <a:latin typeface="Arial" charset="0"/>
              </a:rPr>
              <a:t>(except GDS-IR)</a:t>
            </a:r>
            <a:endParaRPr lang="en-US" sz="1400" dirty="0">
              <a:latin typeface="Arial" charset="0"/>
            </a:endParaRP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Examples: Combustibles, CO</a:t>
            </a:r>
            <a:r>
              <a:rPr lang="en-US" sz="1400" baseline="-25000" dirty="0">
                <a:latin typeface="Arial" charset="0"/>
              </a:rPr>
              <a:t>2</a:t>
            </a:r>
          </a:p>
        </p:txBody>
      </p:sp>
      <p:pic>
        <p:nvPicPr>
          <p:cNvPr id="36148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667000"/>
            <a:ext cx="228600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1490" name="Text Box 18"/>
          <p:cNvSpPr txBox="1">
            <a:spLocks noChangeArrowheads="1"/>
          </p:cNvSpPr>
          <p:nvPr/>
        </p:nvSpPr>
        <p:spPr bwMode="auto">
          <a:xfrm>
            <a:off x="685800" y="1295400"/>
            <a:ext cx="3657600" cy="151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solidFill>
                  <a:srgbClr val="0033CC"/>
                </a:solidFill>
                <a:latin typeface="Arial" charset="0"/>
              </a:rPr>
              <a:t>Wide range of specific target gases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solidFill>
                  <a:srgbClr val="0033CC"/>
                </a:solidFill>
                <a:latin typeface="Arial" charset="0"/>
              </a:rPr>
              <a:t>Sensor life determined by environmental factors (%RH, ambient gases / poisons)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solidFill>
                  <a:srgbClr val="0033CC"/>
                </a:solidFill>
                <a:latin typeface="Arial" charset="0"/>
              </a:rPr>
              <a:t>Requires Oxygen to function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b="1" dirty="0" smtClean="0">
                <a:solidFill>
                  <a:srgbClr val="0033CC"/>
                </a:solidFill>
                <a:latin typeface="Arial" charset="0"/>
              </a:rPr>
              <a:t>Micro-amp output signal</a:t>
            </a:r>
            <a:endParaRPr lang="en-US" sz="1400" b="1" dirty="0">
              <a:solidFill>
                <a:srgbClr val="0033CC"/>
              </a:solidFill>
              <a:latin typeface="Arial" charset="0"/>
            </a:endParaRP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solidFill>
                  <a:srgbClr val="0033CC"/>
                </a:solidFill>
                <a:latin typeface="Arial" charset="0"/>
              </a:rPr>
              <a:t>Examples: H</a:t>
            </a:r>
            <a:r>
              <a:rPr lang="en-US" sz="1400" baseline="-25000" dirty="0">
                <a:solidFill>
                  <a:srgbClr val="0033CC"/>
                </a:solidFill>
                <a:latin typeface="Arial" charset="0"/>
              </a:rPr>
              <a:t>2</a:t>
            </a:r>
            <a:r>
              <a:rPr lang="en-US" sz="1400" dirty="0">
                <a:solidFill>
                  <a:srgbClr val="0033CC"/>
                </a:solidFill>
                <a:latin typeface="Arial" charset="0"/>
              </a:rPr>
              <a:t>S, O</a:t>
            </a:r>
            <a:r>
              <a:rPr lang="en-US" sz="1400" baseline="-25000" dirty="0">
                <a:solidFill>
                  <a:srgbClr val="0033CC"/>
                </a:solidFill>
                <a:latin typeface="Arial" charset="0"/>
              </a:rPr>
              <a:t>2</a:t>
            </a:r>
            <a:r>
              <a:rPr lang="en-US" sz="1400" dirty="0">
                <a:solidFill>
                  <a:srgbClr val="0033CC"/>
                </a:solidFill>
                <a:latin typeface="Arial" charset="0"/>
              </a:rPr>
              <a:t>, CO</a:t>
            </a:r>
          </a:p>
        </p:txBody>
      </p:sp>
      <p:pic>
        <p:nvPicPr>
          <p:cNvPr id="361491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67000"/>
            <a:ext cx="10668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1492" name="Line 20"/>
          <p:cNvSpPr>
            <a:spLocks noChangeShapeType="1"/>
          </p:cNvSpPr>
          <p:nvPr/>
        </p:nvSpPr>
        <p:spPr bwMode="auto">
          <a:xfrm>
            <a:off x="6096000" y="47244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93" name="Line 21"/>
          <p:cNvSpPr>
            <a:spLocks noChangeShapeType="1"/>
          </p:cNvSpPr>
          <p:nvPr/>
        </p:nvSpPr>
        <p:spPr bwMode="auto">
          <a:xfrm>
            <a:off x="6096000" y="46482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94" name="Line 22"/>
          <p:cNvSpPr>
            <a:spLocks noChangeShapeType="1"/>
          </p:cNvSpPr>
          <p:nvPr/>
        </p:nvSpPr>
        <p:spPr bwMode="auto">
          <a:xfrm>
            <a:off x="6096000" y="48006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866900" y="685800"/>
            <a:ext cx="144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33CC"/>
                </a:solidFill>
                <a:latin typeface="Arial" charset="0"/>
              </a:rPr>
              <a:t>Toxic</a:t>
            </a:r>
            <a:endParaRPr lang="en-US" sz="2400" dirty="0">
              <a:solidFill>
                <a:srgbClr val="0033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9628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Gas Sensor Technologies</a:t>
            </a:r>
          </a:p>
        </p:txBody>
      </p:sp>
      <p:sp>
        <p:nvSpPr>
          <p:cNvPr id="363523" name="Line 3"/>
          <p:cNvSpPr>
            <a:spLocks noChangeShapeType="1"/>
          </p:cNvSpPr>
          <p:nvPr/>
        </p:nvSpPr>
        <p:spPr bwMode="auto">
          <a:xfrm>
            <a:off x="4581525" y="1066800"/>
            <a:ext cx="0" cy="464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3524" name="Line 4"/>
          <p:cNvSpPr>
            <a:spLocks noChangeShapeType="1"/>
          </p:cNvSpPr>
          <p:nvPr/>
        </p:nvSpPr>
        <p:spPr bwMode="auto">
          <a:xfrm>
            <a:off x="685800" y="3352800"/>
            <a:ext cx="777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3526" name="Text Box 6"/>
          <p:cNvSpPr txBox="1">
            <a:spLocks noChangeArrowheads="1"/>
          </p:cNvSpPr>
          <p:nvPr/>
        </p:nvSpPr>
        <p:spPr bwMode="auto">
          <a:xfrm>
            <a:off x="6096000" y="685800"/>
            <a:ext cx="1319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Arial" charset="0"/>
              </a:rPr>
              <a:t>Infrared </a:t>
            </a:r>
          </a:p>
        </p:txBody>
      </p:sp>
      <p:sp>
        <p:nvSpPr>
          <p:cNvPr id="363527" name="Text Box 7"/>
          <p:cNvSpPr txBox="1">
            <a:spLocks noChangeArrowheads="1"/>
          </p:cNvSpPr>
          <p:nvPr/>
        </p:nvSpPr>
        <p:spPr bwMode="auto">
          <a:xfrm>
            <a:off x="1441450" y="3508375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Arial" charset="0"/>
              </a:rPr>
              <a:t>Catalytic Bead </a:t>
            </a:r>
          </a:p>
        </p:txBody>
      </p:sp>
      <p:sp>
        <p:nvSpPr>
          <p:cNvPr id="363528" name="Text Box 8"/>
          <p:cNvSpPr txBox="1">
            <a:spLocks noChangeArrowheads="1"/>
          </p:cNvSpPr>
          <p:nvPr/>
        </p:nvSpPr>
        <p:spPr bwMode="auto">
          <a:xfrm>
            <a:off x="5257800" y="3505200"/>
            <a:ext cx="3151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33CC"/>
                </a:solidFill>
                <a:latin typeface="Arial" charset="0"/>
              </a:rPr>
              <a:t>Photoionization (PID) </a:t>
            </a:r>
          </a:p>
        </p:txBody>
      </p:sp>
      <p:sp>
        <p:nvSpPr>
          <p:cNvPr id="363529" name="AutoShape 9"/>
          <p:cNvSpPr>
            <a:spLocks noChangeArrowheads="1"/>
          </p:cNvSpPr>
          <p:nvPr/>
        </p:nvSpPr>
        <p:spPr bwMode="auto">
          <a:xfrm rot="5400000">
            <a:off x="5486400" y="4495800"/>
            <a:ext cx="609600" cy="4572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3530" name="Text Box 10"/>
          <p:cNvSpPr txBox="1">
            <a:spLocks noChangeArrowheads="1"/>
          </p:cNvSpPr>
          <p:nvPr/>
        </p:nvSpPr>
        <p:spPr bwMode="auto">
          <a:xfrm>
            <a:off x="4800600" y="5181600"/>
            <a:ext cx="1219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Ultraviolet Light Source</a:t>
            </a:r>
          </a:p>
        </p:txBody>
      </p:sp>
      <p:cxnSp>
        <p:nvCxnSpPr>
          <p:cNvPr id="363531" name="AutoShape 11"/>
          <p:cNvCxnSpPr>
            <a:cxnSpLocks noChangeShapeType="1"/>
          </p:cNvCxnSpPr>
          <p:nvPr/>
        </p:nvCxnSpPr>
        <p:spPr bwMode="auto">
          <a:xfrm rot="16200000" flipH="1">
            <a:off x="6348413" y="4167187"/>
            <a:ext cx="266700" cy="16192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3532" name="AutoShape 12"/>
          <p:cNvCxnSpPr>
            <a:cxnSpLocks noChangeShapeType="1"/>
          </p:cNvCxnSpPr>
          <p:nvPr/>
        </p:nvCxnSpPr>
        <p:spPr bwMode="auto">
          <a:xfrm rot="16200000" flipH="1">
            <a:off x="6348413" y="5005387"/>
            <a:ext cx="266700" cy="16192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3533" name="AutoShape 13"/>
          <p:cNvCxnSpPr>
            <a:cxnSpLocks noChangeShapeType="1"/>
          </p:cNvCxnSpPr>
          <p:nvPr/>
        </p:nvCxnSpPr>
        <p:spPr bwMode="auto">
          <a:xfrm rot="16200000" flipH="1">
            <a:off x="6196013" y="4243387"/>
            <a:ext cx="266700" cy="16192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3534" name="Rectangle 14"/>
          <p:cNvSpPr>
            <a:spLocks noChangeArrowheads="1"/>
          </p:cNvSpPr>
          <p:nvPr/>
        </p:nvSpPr>
        <p:spPr bwMode="auto">
          <a:xfrm>
            <a:off x="7467600" y="4419600"/>
            <a:ext cx="3810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Arial" charset="0"/>
              </a:rPr>
              <a:t>+</a:t>
            </a:r>
          </a:p>
        </p:txBody>
      </p:sp>
      <p:sp>
        <p:nvSpPr>
          <p:cNvPr id="363535" name="Text Box 15"/>
          <p:cNvSpPr txBox="1">
            <a:spLocks noChangeArrowheads="1"/>
          </p:cNvSpPr>
          <p:nvPr/>
        </p:nvSpPr>
        <p:spPr bwMode="auto">
          <a:xfrm>
            <a:off x="4953000" y="5867400"/>
            <a:ext cx="396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rgbClr val="0033CC"/>
                </a:solidFill>
                <a:latin typeface="Arial" charset="0"/>
              </a:rPr>
              <a:t>UV Ionizes Target Gas, Creating Current</a:t>
            </a:r>
          </a:p>
        </p:txBody>
      </p:sp>
      <p:sp>
        <p:nvSpPr>
          <p:cNvPr id="363536" name="Line 16"/>
          <p:cNvSpPr>
            <a:spLocks noChangeShapeType="1"/>
          </p:cNvSpPr>
          <p:nvPr/>
        </p:nvSpPr>
        <p:spPr bwMode="auto">
          <a:xfrm>
            <a:off x="6096000" y="4724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3537" name="Text Box 17"/>
          <p:cNvSpPr txBox="1">
            <a:spLocks noChangeArrowheads="1"/>
          </p:cNvSpPr>
          <p:nvPr/>
        </p:nvSpPr>
        <p:spPr bwMode="auto">
          <a:xfrm>
            <a:off x="6737350" y="41148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e</a:t>
            </a:r>
            <a:r>
              <a:rPr lang="en-US" baseline="30000">
                <a:latin typeface="Arial" charset="0"/>
              </a:rPr>
              <a:t>-</a:t>
            </a:r>
          </a:p>
        </p:txBody>
      </p:sp>
      <p:sp>
        <p:nvSpPr>
          <p:cNvPr id="363538" name="Text Box 18"/>
          <p:cNvSpPr txBox="1">
            <a:spLocks noChangeArrowheads="1"/>
          </p:cNvSpPr>
          <p:nvPr/>
        </p:nvSpPr>
        <p:spPr bwMode="auto">
          <a:xfrm>
            <a:off x="6858000" y="49530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e</a:t>
            </a:r>
            <a:r>
              <a:rPr lang="en-US" baseline="30000">
                <a:latin typeface="Arial" charset="0"/>
              </a:rPr>
              <a:t>-</a:t>
            </a:r>
          </a:p>
        </p:txBody>
      </p:sp>
      <p:sp>
        <p:nvSpPr>
          <p:cNvPr id="363539" name="Line 19"/>
          <p:cNvSpPr>
            <a:spLocks noChangeShapeType="1"/>
          </p:cNvSpPr>
          <p:nvPr/>
        </p:nvSpPr>
        <p:spPr bwMode="auto">
          <a:xfrm>
            <a:off x="7086600" y="43434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3540" name="Line 20"/>
          <p:cNvSpPr>
            <a:spLocks noChangeShapeType="1"/>
          </p:cNvSpPr>
          <p:nvPr/>
        </p:nvSpPr>
        <p:spPr bwMode="auto">
          <a:xfrm flipV="1">
            <a:off x="7162800" y="48768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3541" name="Text Box 21"/>
          <p:cNvSpPr txBox="1">
            <a:spLocks noChangeArrowheads="1"/>
          </p:cNvSpPr>
          <p:nvPr/>
        </p:nvSpPr>
        <p:spPr bwMode="auto">
          <a:xfrm>
            <a:off x="8001000" y="4419600"/>
            <a:ext cx="1143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Current Detector</a:t>
            </a:r>
          </a:p>
        </p:txBody>
      </p:sp>
      <p:sp>
        <p:nvSpPr>
          <p:cNvPr id="363542" name="AutoShape 22"/>
          <p:cNvSpPr>
            <a:spLocks noChangeArrowheads="1"/>
          </p:cNvSpPr>
          <p:nvPr/>
        </p:nvSpPr>
        <p:spPr bwMode="auto">
          <a:xfrm>
            <a:off x="6553200" y="4572000"/>
            <a:ext cx="203200" cy="304800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33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3543" name="Line 23"/>
          <p:cNvSpPr>
            <a:spLocks noChangeShapeType="1"/>
          </p:cNvSpPr>
          <p:nvPr/>
        </p:nvSpPr>
        <p:spPr bwMode="auto">
          <a:xfrm flipV="1">
            <a:off x="6705600" y="44196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3544" name="Line 24"/>
          <p:cNvSpPr>
            <a:spLocks noChangeShapeType="1"/>
          </p:cNvSpPr>
          <p:nvPr/>
        </p:nvSpPr>
        <p:spPr bwMode="auto">
          <a:xfrm>
            <a:off x="6705600" y="48768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3545" name="Text Box 25"/>
          <p:cNvSpPr txBox="1">
            <a:spLocks noChangeArrowheads="1"/>
          </p:cNvSpPr>
          <p:nvPr/>
        </p:nvSpPr>
        <p:spPr bwMode="auto">
          <a:xfrm>
            <a:off x="685800" y="3962400"/>
            <a:ext cx="3657600" cy="169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Lowest cost / periodic replacement required 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Oxygen MUST BE PRESENT to detect combustibles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b="1" dirty="0">
                <a:latin typeface="Arial" charset="0"/>
              </a:rPr>
              <a:t>Bridge output signal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Examples: Methane, Hydrogen, Combustibles</a:t>
            </a:r>
            <a:endParaRPr lang="en-US" sz="1400" baseline="-25000" dirty="0">
              <a:latin typeface="Arial" charset="0"/>
            </a:endParaRPr>
          </a:p>
        </p:txBody>
      </p:sp>
      <p:sp>
        <p:nvSpPr>
          <p:cNvPr id="363547" name="Text Box 27"/>
          <p:cNvSpPr txBox="1">
            <a:spLocks noChangeArrowheads="1"/>
          </p:cNvSpPr>
          <p:nvPr/>
        </p:nvSpPr>
        <p:spPr bwMode="auto">
          <a:xfrm>
            <a:off x="4724400" y="1295400"/>
            <a:ext cx="3657600" cy="126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Longer sensor life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Does not require Oxygen to detect combustibles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b="1" dirty="0">
                <a:latin typeface="Arial" charset="0"/>
              </a:rPr>
              <a:t>Bridge output </a:t>
            </a:r>
            <a:r>
              <a:rPr lang="en-US" sz="1400" b="1" dirty="0" smtClean="0">
                <a:latin typeface="Arial" charset="0"/>
              </a:rPr>
              <a:t>signal </a:t>
            </a:r>
            <a:r>
              <a:rPr lang="en-US" sz="1400" dirty="0" smtClean="0">
                <a:latin typeface="Arial" charset="0"/>
              </a:rPr>
              <a:t>(except GDS-IR)</a:t>
            </a:r>
            <a:endParaRPr lang="en-US" sz="1400" dirty="0">
              <a:latin typeface="Arial" charset="0"/>
            </a:endParaRP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Examples: Combustibles, CO</a:t>
            </a:r>
            <a:r>
              <a:rPr lang="en-US" sz="1400" baseline="-25000" dirty="0">
                <a:latin typeface="Arial" charset="0"/>
              </a:rPr>
              <a:t>2</a:t>
            </a:r>
          </a:p>
        </p:txBody>
      </p:sp>
      <p:pic>
        <p:nvPicPr>
          <p:cNvPr id="363548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667000"/>
            <a:ext cx="228600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3549" name="Text Box 29"/>
          <p:cNvSpPr txBox="1">
            <a:spLocks noChangeArrowheads="1"/>
          </p:cNvSpPr>
          <p:nvPr/>
        </p:nvSpPr>
        <p:spPr bwMode="auto">
          <a:xfrm>
            <a:off x="685800" y="1295400"/>
            <a:ext cx="3657600" cy="151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Wide range of specific target gases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Sensor life determined by environmental factors (%RH, ambient gases / poisons)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Requires Oxygen to function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b="1" dirty="0">
                <a:latin typeface="Arial" charset="0"/>
              </a:rPr>
              <a:t>Micro-amp output signal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 smtClean="0">
                <a:latin typeface="Arial" charset="0"/>
              </a:rPr>
              <a:t>Examples</a:t>
            </a:r>
            <a:r>
              <a:rPr lang="en-US" sz="1400" dirty="0">
                <a:latin typeface="Arial" charset="0"/>
              </a:rPr>
              <a:t>: H</a:t>
            </a:r>
            <a:r>
              <a:rPr lang="en-US" sz="1400" baseline="-25000" dirty="0">
                <a:latin typeface="Arial" charset="0"/>
              </a:rPr>
              <a:t>2</a:t>
            </a:r>
            <a:r>
              <a:rPr lang="en-US" sz="1400" dirty="0">
                <a:latin typeface="Arial" charset="0"/>
              </a:rPr>
              <a:t>S, O</a:t>
            </a:r>
            <a:r>
              <a:rPr lang="en-US" sz="1400" baseline="-25000" dirty="0">
                <a:latin typeface="Arial" charset="0"/>
              </a:rPr>
              <a:t>2</a:t>
            </a:r>
            <a:r>
              <a:rPr lang="en-US" sz="1400" dirty="0">
                <a:latin typeface="Arial" charset="0"/>
              </a:rPr>
              <a:t>, CO</a:t>
            </a:r>
          </a:p>
        </p:txBody>
      </p:sp>
      <p:pic>
        <p:nvPicPr>
          <p:cNvPr id="363550" name="Picture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67000"/>
            <a:ext cx="10668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1866900" y="685800"/>
            <a:ext cx="144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Arial" charset="0"/>
              </a:rPr>
              <a:t>Toxic</a:t>
            </a:r>
            <a:endParaRPr lang="en-US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2479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Gas Sensor Technologies</a:t>
            </a:r>
          </a:p>
        </p:txBody>
      </p:sp>
      <p:sp>
        <p:nvSpPr>
          <p:cNvPr id="365571" name="Line 3"/>
          <p:cNvSpPr>
            <a:spLocks noChangeShapeType="1"/>
          </p:cNvSpPr>
          <p:nvPr/>
        </p:nvSpPr>
        <p:spPr bwMode="auto">
          <a:xfrm>
            <a:off x="4581525" y="1066800"/>
            <a:ext cx="0" cy="464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5572" name="Line 4"/>
          <p:cNvSpPr>
            <a:spLocks noChangeShapeType="1"/>
          </p:cNvSpPr>
          <p:nvPr/>
        </p:nvSpPr>
        <p:spPr bwMode="auto">
          <a:xfrm>
            <a:off x="685800" y="3352800"/>
            <a:ext cx="777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5574" name="Text Box 6"/>
          <p:cNvSpPr txBox="1">
            <a:spLocks noChangeArrowheads="1"/>
          </p:cNvSpPr>
          <p:nvPr/>
        </p:nvSpPr>
        <p:spPr bwMode="auto">
          <a:xfrm>
            <a:off x="1441450" y="3508375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Arial" charset="0"/>
              </a:rPr>
              <a:t>Catalytic Bead </a:t>
            </a:r>
          </a:p>
        </p:txBody>
      </p:sp>
      <p:sp>
        <p:nvSpPr>
          <p:cNvPr id="365575" name="Text Box 7"/>
          <p:cNvSpPr txBox="1">
            <a:spLocks noChangeArrowheads="1"/>
          </p:cNvSpPr>
          <p:nvPr/>
        </p:nvSpPr>
        <p:spPr bwMode="auto">
          <a:xfrm>
            <a:off x="5257800" y="3505200"/>
            <a:ext cx="3151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33CC"/>
                </a:solidFill>
                <a:latin typeface="Arial" charset="0"/>
              </a:rPr>
              <a:t>Photoionization (PID) </a:t>
            </a:r>
          </a:p>
        </p:txBody>
      </p:sp>
      <p:sp>
        <p:nvSpPr>
          <p:cNvPr id="365576" name="Text Box 8"/>
          <p:cNvSpPr txBox="1">
            <a:spLocks noChangeArrowheads="1"/>
          </p:cNvSpPr>
          <p:nvPr/>
        </p:nvSpPr>
        <p:spPr bwMode="auto">
          <a:xfrm>
            <a:off x="695325" y="1295400"/>
            <a:ext cx="3657600" cy="151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Wide range of specific target gases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Sensor life determined by environmental factors (%RH, ambient gases / poisons)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Requires Oxygen to function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b="1" dirty="0" smtClean="0">
                <a:latin typeface="Arial" charset="0"/>
              </a:rPr>
              <a:t>Micro-amp output signal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 smtClean="0">
                <a:latin typeface="Arial" charset="0"/>
              </a:rPr>
              <a:t>Examples</a:t>
            </a:r>
            <a:r>
              <a:rPr lang="en-US" sz="1400" dirty="0">
                <a:latin typeface="Arial" charset="0"/>
              </a:rPr>
              <a:t>: H</a:t>
            </a:r>
            <a:r>
              <a:rPr lang="en-US" sz="1400" baseline="-25000" dirty="0">
                <a:latin typeface="Arial" charset="0"/>
              </a:rPr>
              <a:t>2</a:t>
            </a:r>
            <a:r>
              <a:rPr lang="en-US" sz="1400" dirty="0">
                <a:latin typeface="Arial" charset="0"/>
              </a:rPr>
              <a:t>S, O</a:t>
            </a:r>
            <a:r>
              <a:rPr lang="en-US" sz="1400" baseline="-25000" dirty="0">
                <a:latin typeface="Arial" charset="0"/>
              </a:rPr>
              <a:t>2</a:t>
            </a:r>
            <a:r>
              <a:rPr lang="en-US" sz="1400" dirty="0">
                <a:latin typeface="Arial" charset="0"/>
              </a:rPr>
              <a:t>, CO</a:t>
            </a:r>
          </a:p>
        </p:txBody>
      </p:sp>
      <p:sp>
        <p:nvSpPr>
          <p:cNvPr id="365577" name="Text Box 9"/>
          <p:cNvSpPr txBox="1">
            <a:spLocks noChangeArrowheads="1"/>
          </p:cNvSpPr>
          <p:nvPr/>
        </p:nvSpPr>
        <p:spPr bwMode="auto">
          <a:xfrm>
            <a:off x="4733925" y="1295400"/>
            <a:ext cx="3657600" cy="126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Longer sensor life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Does not require Oxygen to detect combustibles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b="1" dirty="0">
                <a:latin typeface="Arial" charset="0"/>
              </a:rPr>
              <a:t>Bridge output </a:t>
            </a:r>
            <a:r>
              <a:rPr lang="en-US" sz="1400" b="1" dirty="0" smtClean="0">
                <a:latin typeface="Arial" charset="0"/>
              </a:rPr>
              <a:t>signal </a:t>
            </a:r>
            <a:r>
              <a:rPr lang="en-US" sz="1400" dirty="0" smtClean="0">
                <a:latin typeface="Arial" charset="0"/>
              </a:rPr>
              <a:t>(except GDS-IR)</a:t>
            </a:r>
            <a:endParaRPr lang="en-US" sz="1400" dirty="0">
              <a:latin typeface="Arial" charset="0"/>
            </a:endParaRP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Examples: Combustibles, CO</a:t>
            </a:r>
            <a:r>
              <a:rPr lang="en-US" sz="1400" baseline="-25000" dirty="0">
                <a:latin typeface="Arial" charset="0"/>
              </a:rPr>
              <a:t>2</a:t>
            </a:r>
          </a:p>
        </p:txBody>
      </p:sp>
      <p:sp>
        <p:nvSpPr>
          <p:cNvPr id="365578" name="Text Box 10"/>
          <p:cNvSpPr txBox="1">
            <a:spLocks noChangeArrowheads="1"/>
          </p:cNvSpPr>
          <p:nvPr/>
        </p:nvSpPr>
        <p:spPr bwMode="auto">
          <a:xfrm>
            <a:off x="6096000" y="685800"/>
            <a:ext cx="1319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Arial" charset="0"/>
              </a:rPr>
              <a:t>Infrared </a:t>
            </a:r>
          </a:p>
        </p:txBody>
      </p:sp>
      <p:sp>
        <p:nvSpPr>
          <p:cNvPr id="365579" name="Text Box 11"/>
          <p:cNvSpPr txBox="1">
            <a:spLocks noChangeArrowheads="1"/>
          </p:cNvSpPr>
          <p:nvPr/>
        </p:nvSpPr>
        <p:spPr bwMode="auto">
          <a:xfrm>
            <a:off x="695325" y="3962400"/>
            <a:ext cx="3657600" cy="169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Lowest cost / periodic replacement required 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Oxygen MUST BE PRESENT to detect combustibles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b="1" dirty="0">
                <a:latin typeface="Arial" charset="0"/>
              </a:rPr>
              <a:t>Bridge output signal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latin typeface="Arial" charset="0"/>
              </a:rPr>
              <a:t>Examples: Methane, Hydrogen, Combustibles</a:t>
            </a:r>
            <a:endParaRPr lang="en-US" sz="1400" baseline="-25000" dirty="0">
              <a:latin typeface="Arial" charset="0"/>
            </a:endParaRPr>
          </a:p>
        </p:txBody>
      </p:sp>
      <p:sp>
        <p:nvSpPr>
          <p:cNvPr id="365580" name="Text Box 12"/>
          <p:cNvSpPr txBox="1">
            <a:spLocks noChangeArrowheads="1"/>
          </p:cNvSpPr>
          <p:nvPr/>
        </p:nvSpPr>
        <p:spPr bwMode="auto">
          <a:xfrm>
            <a:off x="4724400" y="3962400"/>
            <a:ext cx="3886200" cy="148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solidFill>
                  <a:srgbClr val="0033CC"/>
                </a:solidFill>
                <a:latin typeface="Arial" charset="0"/>
              </a:rPr>
              <a:t>Wide range of detectable gases (determined by energy of UV lamp)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solidFill>
                  <a:srgbClr val="0033CC"/>
                </a:solidFill>
                <a:latin typeface="Arial" charset="0"/>
              </a:rPr>
              <a:t>Not specific to particular VOC component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b="1" dirty="0">
                <a:solidFill>
                  <a:srgbClr val="0033CC"/>
                </a:solidFill>
                <a:latin typeface="Arial" charset="0"/>
              </a:rPr>
              <a:t>Bridge output signal</a:t>
            </a:r>
          </a:p>
          <a:p>
            <a:pPr>
              <a:spcBef>
                <a:spcPct val="15000"/>
              </a:spcBef>
              <a:buFont typeface="Wingdings" pitchFamily="2" charset="2"/>
              <a:buChar char="ü"/>
            </a:pPr>
            <a:r>
              <a:rPr lang="en-US" sz="1400" dirty="0">
                <a:solidFill>
                  <a:srgbClr val="0033CC"/>
                </a:solidFill>
                <a:latin typeface="Arial" charset="0"/>
              </a:rPr>
              <a:t>Examples: Benzene, Gasoline, Volatile Organic Compounds (VOC)</a:t>
            </a:r>
            <a:endParaRPr lang="en-US" sz="1400" baseline="-25000" dirty="0">
              <a:solidFill>
                <a:srgbClr val="0033CC"/>
              </a:solidFill>
              <a:latin typeface="Arial" charset="0"/>
            </a:endParaRPr>
          </a:p>
        </p:txBody>
      </p:sp>
      <p:pic>
        <p:nvPicPr>
          <p:cNvPr id="365581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67000"/>
            <a:ext cx="10668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8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667000"/>
            <a:ext cx="228600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84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562600"/>
            <a:ext cx="13049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866900" y="685800"/>
            <a:ext cx="144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Arial" charset="0"/>
              </a:rPr>
              <a:t>Toxic</a:t>
            </a:r>
            <a:endParaRPr lang="en-US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1900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514600"/>
            <a:ext cx="8991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Toxic &amp; Combustible Gas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74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525"/>
            <a:ext cx="8229600" cy="1143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Combustible Gas </a:t>
            </a:r>
            <a:r>
              <a:rPr lang="en-US" dirty="0"/>
              <a:t>Detection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419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457200" indent="-457200">
              <a:spcBef>
                <a:spcPct val="40000"/>
              </a:spcBef>
              <a:buClr>
                <a:schemeClr val="tx1"/>
              </a:buClr>
              <a:buSzTx/>
              <a:buFontTx/>
              <a:buChar char="•"/>
            </a:pPr>
            <a:r>
              <a:rPr lang="en-US" sz="2400" dirty="0" smtClean="0"/>
              <a:t>Combustible gas is measured on the basis of “Percent (of) Lower Explosive Limit, or %LEL of a specific target gas</a:t>
            </a:r>
          </a:p>
          <a:p>
            <a:pPr marL="457200" indent="-457200">
              <a:spcBef>
                <a:spcPct val="40000"/>
              </a:spcBef>
              <a:buClr>
                <a:schemeClr val="tx1"/>
              </a:buClr>
              <a:buSzTx/>
              <a:buFontTx/>
              <a:buChar char="•"/>
            </a:pPr>
            <a:r>
              <a:rPr lang="en-US" sz="2400" dirty="0" smtClean="0"/>
              <a:t>LEL values for most gases are well known and alarm values can be readily calculated for maximum safety</a:t>
            </a:r>
          </a:p>
          <a:p>
            <a:pPr marL="457200" indent="-457200">
              <a:spcBef>
                <a:spcPct val="40000"/>
              </a:spcBef>
              <a:buClr>
                <a:schemeClr val="tx1"/>
              </a:buClr>
              <a:buSzTx/>
              <a:buFontTx/>
              <a:buChar char="•"/>
            </a:pPr>
            <a:r>
              <a:rPr lang="en-US" sz="2400" dirty="0" smtClean="0"/>
              <a:t>Generally, alarm values are set for 20% LEL (high alarm) and 40% LEL (high-high alarm), but may vary based on gas and risk</a:t>
            </a:r>
          </a:p>
          <a:p>
            <a:pPr marL="457200" indent="-457200">
              <a:spcBef>
                <a:spcPct val="40000"/>
              </a:spcBef>
              <a:buClr>
                <a:schemeClr val="tx1"/>
              </a:buClr>
              <a:buSzTx/>
              <a:buFontTx/>
              <a:buChar char="•"/>
            </a:pPr>
            <a:r>
              <a:rPr lang="en-US" sz="2400" dirty="0" smtClean="0"/>
              <a:t>Most combustible gas sensors are </a:t>
            </a:r>
            <a:r>
              <a:rPr lang="en-US" sz="2400" b="1" dirty="0" smtClean="0"/>
              <a:t>not</a:t>
            </a:r>
            <a:r>
              <a:rPr lang="en-US" sz="2400" dirty="0" smtClean="0"/>
              <a:t> specific and will respond to any combustible gas</a:t>
            </a:r>
          </a:p>
          <a:p>
            <a:pPr marL="457200" indent="-457200">
              <a:spcBef>
                <a:spcPct val="40000"/>
              </a:spcBef>
              <a:buClr>
                <a:schemeClr val="tx1"/>
              </a:buClr>
              <a:buSzTx/>
              <a:buFontTx/>
              <a:buChar char="•"/>
            </a:pPr>
            <a:r>
              <a:rPr lang="en-US" sz="2400" dirty="0" smtClean="0"/>
              <a:t>Infrared sensors will not detect hydrogen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81165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Combustible Gas Detection</a:t>
            </a:r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429125" y="1554162"/>
            <a:ext cx="990600" cy="14478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EE124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429125" y="3001962"/>
            <a:ext cx="990600" cy="1447800"/>
          </a:xfrm>
          <a:prstGeom prst="rect">
            <a:avLst/>
          </a:prstGeom>
          <a:solidFill>
            <a:srgbClr val="EE124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Tahoma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429125" y="4449762"/>
            <a:ext cx="990600" cy="1447800"/>
          </a:xfrm>
          <a:prstGeom prst="rect">
            <a:avLst/>
          </a:prstGeom>
          <a:gradFill rotWithShape="1">
            <a:gsLst>
              <a:gs pos="0">
                <a:srgbClr val="EE1241"/>
              </a:gs>
              <a:gs pos="100000">
                <a:srgbClr val="EE1241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581525" y="4525962"/>
            <a:ext cx="541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LEL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581525" y="2620962"/>
            <a:ext cx="5762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UEL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572125" y="5643562"/>
            <a:ext cx="1820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</a:rPr>
              <a:t>0% by Volume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572125" y="1325562"/>
            <a:ext cx="2103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</a:rPr>
              <a:t>100% by Volume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572125" y="2811462"/>
            <a:ext cx="280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</a:rPr>
              <a:t>“Upper Explosive Limit”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572125" y="4246562"/>
            <a:ext cx="280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</a:rPr>
              <a:t>“Lower Explosive Limit”</a:t>
            </a:r>
          </a:p>
        </p:txBody>
      </p:sp>
    </p:spTree>
    <p:extLst>
      <p:ext uri="{BB962C8B-B14F-4D97-AF65-F5344CB8AC3E}">
        <p14:creationId xmlns:p14="http://schemas.microsoft.com/office/powerpoint/2010/main" val="220402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818311" y="3508230"/>
            <a:ext cx="1749425" cy="1749425"/>
            <a:chOff x="7010400" y="3886200"/>
            <a:chExt cx="1749425" cy="17494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5156" name="Picture 52" descr="MCj04242360000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3886200"/>
              <a:ext cx="1749425" cy="1749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5110" name="Picture 6" descr="Screen00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1212" y="4038600"/>
              <a:ext cx="1447800" cy="915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5114" name="Rectangle 10"/>
          <p:cNvSpPr>
            <a:spLocks noGrp="1" noChangeArrowheads="1"/>
          </p:cNvSpPr>
          <p:nvPr>
            <p:ph type="title"/>
          </p:nvPr>
        </p:nvSpPr>
        <p:spPr>
          <a:xfrm>
            <a:off x="-19454" y="0"/>
            <a:ext cx="9144000" cy="1143000"/>
          </a:xfrm>
          <a:noFill/>
          <a:ln/>
        </p:spPr>
        <p:txBody>
          <a:bodyPr anchorCtr="0"/>
          <a:lstStyle/>
          <a:p>
            <a:r>
              <a:rPr lang="en-US" sz="3600" dirty="0"/>
              <a:t>Essentials of a Gas </a:t>
            </a:r>
            <a:r>
              <a:rPr lang="en-US" sz="3600" dirty="0" smtClean="0"/>
              <a:t>&amp; Flame Detection </a:t>
            </a:r>
            <a:r>
              <a:rPr lang="en-US" sz="3600" dirty="0"/>
              <a:t>System</a:t>
            </a:r>
          </a:p>
        </p:txBody>
      </p:sp>
      <p:sp>
        <p:nvSpPr>
          <p:cNvPr id="175133" name="Text Box 29"/>
          <p:cNvSpPr txBox="1">
            <a:spLocks noChangeArrowheads="1"/>
          </p:cNvSpPr>
          <p:nvPr/>
        </p:nvSpPr>
        <p:spPr bwMode="auto">
          <a:xfrm>
            <a:off x="3061753" y="5505450"/>
            <a:ext cx="30204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</a:rPr>
              <a:t>Display &amp; Alarm Controllers</a:t>
            </a:r>
          </a:p>
          <a:p>
            <a:pPr algn="ctr"/>
            <a:r>
              <a:rPr lang="en-US" sz="1600" dirty="0" smtClean="0">
                <a:latin typeface="Arial" charset="0"/>
              </a:rPr>
              <a:t>Solar or UPS Power Supplies</a:t>
            </a:r>
            <a:endParaRPr lang="en-US" sz="1600" dirty="0">
              <a:latin typeface="Arial" charset="0"/>
            </a:endParaRPr>
          </a:p>
        </p:txBody>
      </p:sp>
      <p:sp>
        <p:nvSpPr>
          <p:cNvPr id="175160" name="Text Box 56"/>
          <p:cNvSpPr txBox="1">
            <a:spLocks noChangeArrowheads="1"/>
          </p:cNvSpPr>
          <p:nvPr/>
        </p:nvSpPr>
        <p:spPr bwMode="auto">
          <a:xfrm>
            <a:off x="6324600" y="5452646"/>
            <a:ext cx="2743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</a:rPr>
              <a:t>Remote Indication &amp; Display</a:t>
            </a:r>
            <a:endParaRPr lang="en-US" sz="1600" dirty="0">
              <a:latin typeface="Arial" charset="0"/>
            </a:endParaRPr>
          </a:p>
        </p:txBody>
      </p:sp>
      <p:pic>
        <p:nvPicPr>
          <p:cNvPr id="175165" name="Picture 61" descr="GASMAX_New2_small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87" y="1219200"/>
            <a:ext cx="762000" cy="10661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91" y="2509072"/>
            <a:ext cx="768192" cy="1073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9" y="3806297"/>
            <a:ext cx="978557" cy="838455"/>
          </a:xfrm>
          <a:prstGeom prst="rect">
            <a:avLst/>
          </a:prstGeom>
        </p:spPr>
      </p:pic>
      <p:pic>
        <p:nvPicPr>
          <p:cNvPr id="55" name="Picture 21" descr="Generic Controller GD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901" y="2513092"/>
            <a:ext cx="1106198" cy="8699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396" y="1152125"/>
            <a:ext cx="817208" cy="9377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ight Arrow 6"/>
          <p:cNvSpPr/>
          <p:nvPr/>
        </p:nvSpPr>
        <p:spPr>
          <a:xfrm>
            <a:off x="2715694" y="2647593"/>
            <a:ext cx="817011" cy="759907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ight Arrow 61"/>
          <p:cNvSpPr/>
          <p:nvPr/>
        </p:nvSpPr>
        <p:spPr>
          <a:xfrm>
            <a:off x="5673741" y="2697808"/>
            <a:ext cx="817011" cy="759907"/>
          </a:xfrm>
          <a:prstGeom prst="rightArrow">
            <a:avLst/>
          </a:prstGeom>
          <a:solidFill>
            <a:srgbClr val="B2B2B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847" y="3806297"/>
            <a:ext cx="686306" cy="134958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33800" y="990600"/>
            <a:ext cx="1676400" cy="44541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393608" y="990600"/>
            <a:ext cx="2120991" cy="38445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Box 29"/>
          <p:cNvSpPr txBox="1">
            <a:spLocks noChangeArrowheads="1"/>
          </p:cNvSpPr>
          <p:nvPr/>
        </p:nvSpPr>
        <p:spPr bwMode="auto">
          <a:xfrm>
            <a:off x="228600" y="5029200"/>
            <a:ext cx="2590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</a:rPr>
              <a:t>Gas Detectors</a:t>
            </a:r>
          </a:p>
          <a:p>
            <a:pPr algn="ctr"/>
            <a:r>
              <a:rPr lang="en-US" sz="1600" dirty="0" smtClean="0">
                <a:latin typeface="Arial" charset="0"/>
              </a:rPr>
              <a:t>Gas Sensors</a:t>
            </a:r>
          </a:p>
          <a:p>
            <a:pPr algn="ctr"/>
            <a:r>
              <a:rPr lang="en-US" sz="1600" dirty="0" smtClean="0">
                <a:latin typeface="Arial" charset="0"/>
              </a:rPr>
              <a:t>Flame Detectors</a:t>
            </a:r>
            <a:endParaRPr lang="en-US" sz="1600" dirty="0"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23" y="2334373"/>
            <a:ext cx="1306004" cy="10202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324600" y="1152125"/>
            <a:ext cx="2209800" cy="111736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Combustible Gas Detection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429125" y="1554162"/>
            <a:ext cx="990600" cy="14478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EE124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429125" y="3001962"/>
            <a:ext cx="990600" cy="1447800"/>
          </a:xfrm>
          <a:prstGeom prst="rect">
            <a:avLst/>
          </a:prstGeom>
          <a:solidFill>
            <a:srgbClr val="EE124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Tahoma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429125" y="4449762"/>
            <a:ext cx="990600" cy="1447800"/>
          </a:xfrm>
          <a:prstGeom prst="rect">
            <a:avLst/>
          </a:prstGeom>
          <a:gradFill rotWithShape="1">
            <a:gsLst>
              <a:gs pos="0">
                <a:srgbClr val="EE1241"/>
              </a:gs>
              <a:gs pos="100000">
                <a:srgbClr val="EE1241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581525" y="4525962"/>
            <a:ext cx="541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LEL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581525" y="2620962"/>
            <a:ext cx="5762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UEL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572125" y="5643562"/>
            <a:ext cx="1820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</a:rPr>
              <a:t>0% by Volume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572125" y="1325562"/>
            <a:ext cx="2103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</a:rPr>
              <a:t>100% by Volume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572125" y="2811462"/>
            <a:ext cx="280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</a:rPr>
              <a:t>“Upper Explosive Limit”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572125" y="4246562"/>
            <a:ext cx="280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</a:rPr>
              <a:t>“Lower Explosive Limit”</a:t>
            </a: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3667125" y="4525962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3667125" y="5821362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3667125" y="4525962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847725" y="4830762"/>
            <a:ext cx="25304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2000">
                <a:latin typeface="Arial" charset="0"/>
              </a:rPr>
              <a:t>Insufficient gas to support combustion</a:t>
            </a:r>
          </a:p>
        </p:txBody>
      </p:sp>
    </p:spTree>
    <p:extLst>
      <p:ext uri="{BB962C8B-B14F-4D97-AF65-F5344CB8AC3E}">
        <p14:creationId xmlns:p14="http://schemas.microsoft.com/office/powerpoint/2010/main" val="336025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Combustible Gas Detection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429125" y="1554162"/>
            <a:ext cx="990600" cy="14478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EE124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429125" y="3001962"/>
            <a:ext cx="990600" cy="1447800"/>
          </a:xfrm>
          <a:prstGeom prst="rect">
            <a:avLst/>
          </a:prstGeom>
          <a:solidFill>
            <a:srgbClr val="EE124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Tahoma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429125" y="4449762"/>
            <a:ext cx="990600" cy="1447800"/>
          </a:xfrm>
          <a:prstGeom prst="rect">
            <a:avLst/>
          </a:prstGeom>
          <a:gradFill rotWithShape="1">
            <a:gsLst>
              <a:gs pos="0">
                <a:srgbClr val="EE1241"/>
              </a:gs>
              <a:gs pos="100000">
                <a:srgbClr val="EE1241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581525" y="4525962"/>
            <a:ext cx="541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LEL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581525" y="2620962"/>
            <a:ext cx="5762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UEL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572125" y="5643562"/>
            <a:ext cx="1820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</a:rPr>
              <a:t>0% by Volume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572125" y="1325562"/>
            <a:ext cx="2103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</a:rPr>
              <a:t>100% by Volume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572125" y="2811462"/>
            <a:ext cx="280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</a:rPr>
              <a:t>“Upper Explosive Limit”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572125" y="4246562"/>
            <a:ext cx="280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</a:rPr>
              <a:t>“Lower Explosive Limit”</a:t>
            </a: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3667125" y="4525962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3667125" y="5821362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3667125" y="4525962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3667125" y="1630362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3667125" y="2925762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3667125" y="1630362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847725" y="4830762"/>
            <a:ext cx="25304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2000">
                <a:latin typeface="Arial" charset="0"/>
              </a:rPr>
              <a:t>Insufficient gas to support combustion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619125" y="1935162"/>
            <a:ext cx="2759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2000">
                <a:latin typeface="Arial" charset="0"/>
              </a:rPr>
              <a:t>Insufficient oxygen to support combustion</a:t>
            </a:r>
          </a:p>
        </p:txBody>
      </p:sp>
    </p:spTree>
    <p:extLst>
      <p:ext uri="{BB962C8B-B14F-4D97-AF65-F5344CB8AC3E}">
        <p14:creationId xmlns:p14="http://schemas.microsoft.com/office/powerpoint/2010/main" val="118564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Combustible Gas Detection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4429125" y="1554162"/>
            <a:ext cx="990600" cy="4343400"/>
            <a:chOff x="4896" y="576"/>
            <a:chExt cx="624" cy="2736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4896" y="576"/>
              <a:ext cx="624" cy="912"/>
            </a:xfrm>
            <a:prstGeom prst="rect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EE124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4896" y="1488"/>
              <a:ext cx="624" cy="912"/>
            </a:xfrm>
            <a:prstGeom prst="rect">
              <a:avLst/>
            </a:prstGeom>
            <a:solidFill>
              <a:srgbClr val="EE124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latin typeface="Tahoma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4896" y="2400"/>
              <a:ext cx="624" cy="912"/>
            </a:xfrm>
            <a:prstGeom prst="rect">
              <a:avLst/>
            </a:prstGeom>
            <a:gradFill rotWithShape="1">
              <a:gsLst>
                <a:gs pos="0">
                  <a:srgbClr val="EE1241"/>
                </a:gs>
                <a:gs pos="100000">
                  <a:srgbClr val="EE124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4992" y="2448"/>
              <a:ext cx="34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latin typeface="Tahoma" pitchFamily="34" charset="0"/>
                </a:rPr>
                <a:t>LEL</a:t>
              </a:r>
            </a:p>
          </p:txBody>
        </p:sp>
        <p:pic>
          <p:nvPicPr>
            <p:cNvPr id="8" name="Picture 8" descr="flame0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1728"/>
              <a:ext cx="528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4992" y="1248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latin typeface="Tahoma" pitchFamily="34" charset="0"/>
                </a:rPr>
                <a:t>UEL</a:t>
              </a:r>
            </a:p>
          </p:txBody>
        </p:sp>
      </p:grp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572125" y="5643562"/>
            <a:ext cx="1820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</a:rPr>
              <a:t>0% by Volume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572125" y="1325562"/>
            <a:ext cx="2103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</a:rPr>
              <a:t>100% by Volume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572125" y="2811462"/>
            <a:ext cx="280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</a:rPr>
              <a:t>“Upper Explosive Limit”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572125" y="4246562"/>
            <a:ext cx="280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</a:rPr>
              <a:t>“Lower Explosive Limit”</a:t>
            </a: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3667125" y="4525962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3667125" y="5821362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3667125" y="4525962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3667125" y="3078162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3667125" y="4373562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3667125" y="3078162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3667125" y="1630362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3667125" y="2925762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3667125" y="1630362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847725" y="4830762"/>
            <a:ext cx="25304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2000">
                <a:latin typeface="Arial" charset="0"/>
              </a:rPr>
              <a:t>Insufficient gas to support combustion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619125" y="1935162"/>
            <a:ext cx="2759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2000">
                <a:latin typeface="Arial" charset="0"/>
              </a:rPr>
              <a:t>Insufficient oxygen to support combustion</a:t>
            </a: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314325" y="3154362"/>
            <a:ext cx="30638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  <a:latin typeface="Arial" charset="0"/>
              </a:rPr>
              <a:t>Any mixture in this range WILL support combustion</a:t>
            </a:r>
          </a:p>
        </p:txBody>
      </p:sp>
    </p:spTree>
    <p:extLst>
      <p:ext uri="{BB962C8B-B14F-4D97-AF65-F5344CB8AC3E}">
        <p14:creationId xmlns:p14="http://schemas.microsoft.com/office/powerpoint/2010/main" val="341887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Combustible Gas Detection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429125" y="1554162"/>
            <a:ext cx="990600" cy="30480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EE124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429125" y="4602162"/>
            <a:ext cx="990600" cy="838200"/>
          </a:xfrm>
          <a:prstGeom prst="rect">
            <a:avLst/>
          </a:prstGeom>
          <a:solidFill>
            <a:srgbClr val="EE124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Tahoma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429125" y="5440362"/>
            <a:ext cx="990600" cy="457200"/>
          </a:xfrm>
          <a:prstGeom prst="rect">
            <a:avLst/>
          </a:prstGeom>
          <a:gradFill rotWithShape="1">
            <a:gsLst>
              <a:gs pos="0">
                <a:srgbClr val="EE1241"/>
              </a:gs>
              <a:gs pos="100000">
                <a:srgbClr val="EE1241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581525" y="5530850"/>
            <a:ext cx="5413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LEL</a:t>
            </a:r>
          </a:p>
        </p:txBody>
      </p:sp>
      <p:pic>
        <p:nvPicPr>
          <p:cNvPr id="7" name="Picture 7" descr="flame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678362"/>
            <a:ext cx="8382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572000" y="4144962"/>
            <a:ext cx="5762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UEL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572125" y="4408487"/>
            <a:ext cx="2617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</a:rPr>
              <a:t>Gasoline UEL = 7.1%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572125" y="5233987"/>
            <a:ext cx="2574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</a:rPr>
              <a:t>Gasoline LEL = 1.2%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57200" y="1706562"/>
            <a:ext cx="3581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latin typeface="Arial" charset="0"/>
              </a:rPr>
              <a:t>Combustible gases have different values for LEL and UEL</a:t>
            </a:r>
          </a:p>
        </p:txBody>
      </p:sp>
    </p:spTree>
    <p:extLst>
      <p:ext uri="{BB962C8B-B14F-4D97-AF65-F5344CB8AC3E}">
        <p14:creationId xmlns:p14="http://schemas.microsoft.com/office/powerpoint/2010/main" val="341887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Combustible Gas Detection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429125" y="1554162"/>
            <a:ext cx="990600" cy="3810000"/>
          </a:xfrm>
          <a:prstGeom prst="rect">
            <a:avLst/>
          </a:prstGeom>
          <a:solidFill>
            <a:srgbClr val="EE124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Tahoma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429125" y="5364162"/>
            <a:ext cx="990600" cy="533400"/>
          </a:xfrm>
          <a:prstGeom prst="rect">
            <a:avLst/>
          </a:prstGeom>
          <a:gradFill rotWithShape="1">
            <a:gsLst>
              <a:gs pos="0">
                <a:srgbClr val="EE1241"/>
              </a:gs>
              <a:gs pos="100000">
                <a:srgbClr val="EE1241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581525" y="5454650"/>
            <a:ext cx="5413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LEL</a:t>
            </a:r>
          </a:p>
        </p:txBody>
      </p:sp>
      <p:pic>
        <p:nvPicPr>
          <p:cNvPr id="6" name="Picture 6" descr="flame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4297362"/>
            <a:ext cx="8382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57200" y="1706562"/>
            <a:ext cx="3581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latin typeface="Arial" charset="0"/>
              </a:rPr>
              <a:t>Combustible gases have different values for LEL and UEL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57200" y="3154362"/>
            <a:ext cx="3581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latin typeface="Arial" charset="0"/>
              </a:rPr>
              <a:t>An unknown mixture  of combustible gases may have a unique LEL 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572125" y="1325562"/>
            <a:ext cx="3408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</a:rPr>
              <a:t>Ethylene Oxide UEL = 100%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572125" y="5157787"/>
            <a:ext cx="3294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</a:rPr>
              <a:t>Ethylene Oxide LEL = 3.6%</a:t>
            </a:r>
          </a:p>
        </p:txBody>
      </p:sp>
    </p:spTree>
    <p:extLst>
      <p:ext uri="{BB962C8B-B14F-4D97-AF65-F5344CB8AC3E}">
        <p14:creationId xmlns:p14="http://schemas.microsoft.com/office/powerpoint/2010/main" val="341887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Combustible Gas Detection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429125" y="1554162"/>
            <a:ext cx="990600" cy="25146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EE124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429125" y="4068762"/>
            <a:ext cx="990600" cy="914400"/>
          </a:xfrm>
          <a:prstGeom prst="rect">
            <a:avLst/>
          </a:prstGeom>
          <a:solidFill>
            <a:srgbClr val="EE124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Tahoma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429125" y="4983162"/>
            <a:ext cx="990600" cy="914400"/>
          </a:xfrm>
          <a:prstGeom prst="rect">
            <a:avLst/>
          </a:prstGeom>
          <a:gradFill rotWithShape="1">
            <a:gsLst>
              <a:gs pos="0">
                <a:srgbClr val="EE1241"/>
              </a:gs>
              <a:gs pos="100000">
                <a:srgbClr val="EE1241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581525" y="5073650"/>
            <a:ext cx="5413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LEL</a:t>
            </a:r>
          </a:p>
        </p:txBody>
      </p:sp>
      <p:pic>
        <p:nvPicPr>
          <p:cNvPr id="7" name="Picture 7" descr="flame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068762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581525" y="3625850"/>
            <a:ext cx="5762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UEL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57200" y="1706562"/>
            <a:ext cx="3581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latin typeface="Arial" charset="0"/>
              </a:rPr>
              <a:t>Combustible gases have different values for LEL and UEL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57200" y="3154362"/>
            <a:ext cx="3581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latin typeface="Arial" charset="0"/>
              </a:rPr>
              <a:t>An unknown mixture  of combustible gases may have a unique LEL 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57200" y="4678362"/>
            <a:ext cx="3581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latin typeface="Arial" charset="0"/>
              </a:rPr>
              <a:t>Methane (CH</a:t>
            </a:r>
            <a:r>
              <a:rPr lang="en-US" sz="2400" baseline="-25000">
                <a:latin typeface="Arial" charset="0"/>
              </a:rPr>
              <a:t>4</a:t>
            </a:r>
            <a:r>
              <a:rPr lang="en-US" sz="2400">
                <a:latin typeface="Arial" charset="0"/>
              </a:rPr>
              <a:t>) is often used as a reference for calibration purposes 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562600" y="3687762"/>
            <a:ext cx="2532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</a:rPr>
              <a:t>Methane UEL = 15%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562600" y="4525962"/>
            <a:ext cx="2347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</a:rPr>
              <a:t>Methane LEL = 5%</a:t>
            </a: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5638800" y="4983162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5638800" y="5897562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5829300" y="4983162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6096000" y="5211762"/>
            <a:ext cx="1778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</a:rPr>
              <a:t>0 – 100% LEL</a:t>
            </a:r>
          </a:p>
        </p:txBody>
      </p:sp>
    </p:spTree>
    <p:extLst>
      <p:ext uri="{BB962C8B-B14F-4D97-AF65-F5344CB8AC3E}">
        <p14:creationId xmlns:p14="http://schemas.microsoft.com/office/powerpoint/2010/main" val="341887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525"/>
            <a:ext cx="8229600" cy="1143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Toxic Gas Detection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3810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spcBef>
                <a:spcPct val="40000"/>
              </a:spcBef>
              <a:buClr>
                <a:schemeClr val="tx1"/>
              </a:buClr>
              <a:buSzTx/>
              <a:buFontTx/>
              <a:buChar char="•"/>
            </a:pPr>
            <a:r>
              <a:rPr lang="en-US" sz="2400" dirty="0"/>
              <a:t>Toxic limits are based on tests and recommendations from OSHA* and NISOH*</a:t>
            </a:r>
          </a:p>
          <a:p>
            <a:pPr marL="457200" indent="-457200">
              <a:spcBef>
                <a:spcPct val="40000"/>
              </a:spcBef>
              <a:buClr>
                <a:schemeClr val="tx1"/>
              </a:buClr>
              <a:buSzTx/>
              <a:buFontTx/>
              <a:buChar char="•"/>
            </a:pPr>
            <a:r>
              <a:rPr lang="en-US" sz="2400" dirty="0"/>
              <a:t>IDLH (Immediately Dangerous to Life or Health) specifications based on human &amp; animal toxicity, 10% of LEL, effects of similar known chemicals and historic norms</a:t>
            </a:r>
          </a:p>
          <a:p>
            <a:pPr marL="457200" indent="-457200">
              <a:spcBef>
                <a:spcPct val="40000"/>
              </a:spcBef>
              <a:buClr>
                <a:schemeClr val="tx1"/>
              </a:buClr>
              <a:buSzTx/>
              <a:buFontTx/>
              <a:buChar char="•"/>
            </a:pPr>
            <a:r>
              <a:rPr lang="en-US" sz="2400" dirty="0"/>
              <a:t>Exposure is measured in instantaneous and average values; Averages must be calculated from GDS Corp equipment readings</a:t>
            </a:r>
          </a:p>
        </p:txBody>
      </p:sp>
      <p:sp>
        <p:nvSpPr>
          <p:cNvPr id="249860" name="Text Box 4"/>
          <p:cNvSpPr txBox="1">
            <a:spLocks noChangeArrowheads="1"/>
          </p:cNvSpPr>
          <p:nvPr/>
        </p:nvSpPr>
        <p:spPr bwMode="auto">
          <a:xfrm>
            <a:off x="1737518" y="5334000"/>
            <a:ext cx="60395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NIOSH:</a:t>
            </a:r>
            <a:r>
              <a:rPr lang="en-US" sz="1400" dirty="0"/>
              <a:t> </a:t>
            </a:r>
            <a:r>
              <a:rPr lang="en-US" sz="1400" dirty="0" smtClean="0"/>
              <a:t>US National </a:t>
            </a:r>
            <a:r>
              <a:rPr lang="en-US" sz="1400" dirty="0"/>
              <a:t>Institute for Occupational Safety and Health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OSHA:</a:t>
            </a:r>
            <a:r>
              <a:rPr lang="en-US" sz="1400" dirty="0"/>
              <a:t> </a:t>
            </a:r>
            <a:r>
              <a:rPr lang="en-US" sz="1400" dirty="0" smtClean="0"/>
              <a:t>US Occupational </a:t>
            </a:r>
            <a:r>
              <a:rPr lang="en-US" sz="1400" dirty="0"/>
              <a:t>Safety and Health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1588178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/>
              <a:t>Toxic Gas Exposure Limits</a:t>
            </a:r>
          </a:p>
        </p:txBody>
      </p:sp>
      <p:sp>
        <p:nvSpPr>
          <p:cNvPr id="251907" name="Line 3"/>
          <p:cNvSpPr>
            <a:spLocks noChangeShapeType="1"/>
          </p:cNvSpPr>
          <p:nvPr/>
        </p:nvSpPr>
        <p:spPr bwMode="auto">
          <a:xfrm>
            <a:off x="609600" y="2895600"/>
            <a:ext cx="7467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1908" name="Arc 4"/>
          <p:cNvSpPr>
            <a:spLocks/>
          </p:cNvSpPr>
          <p:nvPr/>
        </p:nvSpPr>
        <p:spPr bwMode="auto">
          <a:xfrm flipH="1">
            <a:off x="3614738" y="1408113"/>
            <a:ext cx="757237" cy="16002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0469"/>
              <a:gd name="T1" fmla="*/ 0 h 21600"/>
              <a:gd name="T2" fmla="*/ 20469 w 20469"/>
              <a:gd name="T3" fmla="*/ 14703 h 21600"/>
              <a:gd name="T4" fmla="*/ 0 w 2046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469" h="21600" fill="none" extrusionOk="0">
                <a:moveTo>
                  <a:pt x="-1" y="0"/>
                </a:moveTo>
                <a:cubicBezTo>
                  <a:pt x="9271" y="0"/>
                  <a:pt x="17508" y="5916"/>
                  <a:pt x="20469" y="14702"/>
                </a:cubicBezTo>
              </a:path>
              <a:path w="20469" h="21600" stroke="0" extrusionOk="0">
                <a:moveTo>
                  <a:pt x="-1" y="0"/>
                </a:moveTo>
                <a:cubicBezTo>
                  <a:pt x="9271" y="0"/>
                  <a:pt x="17508" y="5916"/>
                  <a:pt x="20469" y="14702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51909" name="Arc 5"/>
          <p:cNvSpPr>
            <a:spLocks/>
          </p:cNvSpPr>
          <p:nvPr/>
        </p:nvSpPr>
        <p:spPr bwMode="auto">
          <a:xfrm>
            <a:off x="4367213" y="1406525"/>
            <a:ext cx="755650" cy="16002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0402"/>
              <a:gd name="T1" fmla="*/ 0 h 21600"/>
              <a:gd name="T2" fmla="*/ 20402 w 20402"/>
              <a:gd name="T3" fmla="*/ 14506 h 21600"/>
              <a:gd name="T4" fmla="*/ 0 w 20402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402" h="21600" fill="none" extrusionOk="0">
                <a:moveTo>
                  <a:pt x="-1" y="0"/>
                </a:moveTo>
                <a:cubicBezTo>
                  <a:pt x="9194" y="0"/>
                  <a:pt x="17382" y="5821"/>
                  <a:pt x="20401" y="14506"/>
                </a:cubicBezTo>
              </a:path>
              <a:path w="20402" h="21600" stroke="0" extrusionOk="0">
                <a:moveTo>
                  <a:pt x="-1" y="0"/>
                </a:moveTo>
                <a:cubicBezTo>
                  <a:pt x="9194" y="0"/>
                  <a:pt x="17382" y="5821"/>
                  <a:pt x="20401" y="14506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51910" name="Arc 6"/>
          <p:cNvSpPr>
            <a:spLocks/>
          </p:cNvSpPr>
          <p:nvPr/>
        </p:nvSpPr>
        <p:spPr bwMode="auto">
          <a:xfrm flipV="1">
            <a:off x="3100388" y="2359025"/>
            <a:ext cx="519112" cy="533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054"/>
              <a:gd name="T1" fmla="*/ 0 h 21600"/>
              <a:gd name="T2" fmla="*/ 21054 w 21054"/>
              <a:gd name="T3" fmla="*/ 16772 h 21600"/>
              <a:gd name="T4" fmla="*/ 0 w 2105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054" h="21600" fill="none" extrusionOk="0">
                <a:moveTo>
                  <a:pt x="-1" y="0"/>
                </a:moveTo>
                <a:cubicBezTo>
                  <a:pt x="10069" y="0"/>
                  <a:pt x="18802" y="6957"/>
                  <a:pt x="21053" y="16772"/>
                </a:cubicBezTo>
              </a:path>
              <a:path w="21054" h="21600" stroke="0" extrusionOk="0">
                <a:moveTo>
                  <a:pt x="-1" y="0"/>
                </a:moveTo>
                <a:cubicBezTo>
                  <a:pt x="10069" y="0"/>
                  <a:pt x="18802" y="6957"/>
                  <a:pt x="21053" y="16772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51911" name="Arc 7"/>
          <p:cNvSpPr>
            <a:spLocks/>
          </p:cNvSpPr>
          <p:nvPr/>
        </p:nvSpPr>
        <p:spPr bwMode="auto">
          <a:xfrm flipH="1" flipV="1">
            <a:off x="5119688" y="2355850"/>
            <a:ext cx="519112" cy="533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054"/>
              <a:gd name="T1" fmla="*/ 0 h 21600"/>
              <a:gd name="T2" fmla="*/ 21054 w 21054"/>
              <a:gd name="T3" fmla="*/ 16772 h 21600"/>
              <a:gd name="T4" fmla="*/ 0 w 2105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054" h="21600" fill="none" extrusionOk="0">
                <a:moveTo>
                  <a:pt x="-1" y="0"/>
                </a:moveTo>
                <a:cubicBezTo>
                  <a:pt x="10069" y="0"/>
                  <a:pt x="18802" y="6957"/>
                  <a:pt x="21053" y="16772"/>
                </a:cubicBezTo>
              </a:path>
              <a:path w="21054" h="21600" stroke="0" extrusionOk="0">
                <a:moveTo>
                  <a:pt x="-1" y="0"/>
                </a:moveTo>
                <a:cubicBezTo>
                  <a:pt x="10069" y="0"/>
                  <a:pt x="18802" y="6957"/>
                  <a:pt x="21053" y="16772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51912" name="Text Box 8"/>
          <p:cNvSpPr txBox="1">
            <a:spLocks noChangeArrowheads="1"/>
          </p:cNvSpPr>
          <p:nvPr/>
        </p:nvSpPr>
        <p:spPr bwMode="auto">
          <a:xfrm>
            <a:off x="533400" y="1371600"/>
            <a:ext cx="2012950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latin typeface="Arial" charset="0"/>
              </a:rPr>
              <a:t>Ceiling Exposure Limit - </a:t>
            </a:r>
            <a:r>
              <a:rPr lang="en-US" sz="2400">
                <a:latin typeface="Arial" charset="0"/>
              </a:rPr>
              <a:t>CEV</a:t>
            </a:r>
          </a:p>
          <a:p>
            <a:pPr algn="ctr"/>
            <a:r>
              <a:rPr lang="en-US" sz="1400">
                <a:latin typeface="Arial" charset="0"/>
              </a:rPr>
              <a:t>(Maximum exposure at any time)</a:t>
            </a:r>
          </a:p>
        </p:txBody>
      </p:sp>
      <p:sp>
        <p:nvSpPr>
          <p:cNvPr id="251913" name="Line 9"/>
          <p:cNvSpPr>
            <a:spLocks noChangeShapeType="1"/>
          </p:cNvSpPr>
          <p:nvPr/>
        </p:nvSpPr>
        <p:spPr bwMode="auto">
          <a:xfrm>
            <a:off x="2819400" y="1371600"/>
            <a:ext cx="205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1914" name="Line 10"/>
          <p:cNvSpPr>
            <a:spLocks noChangeShapeType="1"/>
          </p:cNvSpPr>
          <p:nvPr/>
        </p:nvSpPr>
        <p:spPr bwMode="auto">
          <a:xfrm>
            <a:off x="2971800" y="14478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75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/>
              <a:t>Toxic Gas Exposure Limits</a:t>
            </a:r>
          </a:p>
        </p:txBody>
      </p:sp>
      <p:sp>
        <p:nvSpPr>
          <p:cNvPr id="253955" name="Line 3"/>
          <p:cNvSpPr>
            <a:spLocks noChangeShapeType="1"/>
          </p:cNvSpPr>
          <p:nvPr/>
        </p:nvSpPr>
        <p:spPr bwMode="auto">
          <a:xfrm>
            <a:off x="609600" y="2895600"/>
            <a:ext cx="7467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956" name="Arc 4"/>
          <p:cNvSpPr>
            <a:spLocks/>
          </p:cNvSpPr>
          <p:nvPr/>
        </p:nvSpPr>
        <p:spPr bwMode="auto">
          <a:xfrm flipH="1">
            <a:off x="3614738" y="1408113"/>
            <a:ext cx="757237" cy="16002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0469"/>
              <a:gd name="T1" fmla="*/ 0 h 21600"/>
              <a:gd name="T2" fmla="*/ 20469 w 20469"/>
              <a:gd name="T3" fmla="*/ 14703 h 21600"/>
              <a:gd name="T4" fmla="*/ 0 w 2046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469" h="21600" fill="none" extrusionOk="0">
                <a:moveTo>
                  <a:pt x="-1" y="0"/>
                </a:moveTo>
                <a:cubicBezTo>
                  <a:pt x="9271" y="0"/>
                  <a:pt x="17508" y="5916"/>
                  <a:pt x="20469" y="14702"/>
                </a:cubicBezTo>
              </a:path>
              <a:path w="20469" h="21600" stroke="0" extrusionOk="0">
                <a:moveTo>
                  <a:pt x="-1" y="0"/>
                </a:moveTo>
                <a:cubicBezTo>
                  <a:pt x="9271" y="0"/>
                  <a:pt x="17508" y="5916"/>
                  <a:pt x="20469" y="14702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3957" name="Arc 5"/>
          <p:cNvSpPr>
            <a:spLocks/>
          </p:cNvSpPr>
          <p:nvPr/>
        </p:nvSpPr>
        <p:spPr bwMode="auto">
          <a:xfrm>
            <a:off x="4367213" y="1406525"/>
            <a:ext cx="755650" cy="16002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0402"/>
              <a:gd name="T1" fmla="*/ 0 h 21600"/>
              <a:gd name="T2" fmla="*/ 20402 w 20402"/>
              <a:gd name="T3" fmla="*/ 14506 h 21600"/>
              <a:gd name="T4" fmla="*/ 0 w 20402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402" h="21600" fill="none" extrusionOk="0">
                <a:moveTo>
                  <a:pt x="-1" y="0"/>
                </a:moveTo>
                <a:cubicBezTo>
                  <a:pt x="9194" y="0"/>
                  <a:pt x="17382" y="5821"/>
                  <a:pt x="20401" y="14506"/>
                </a:cubicBezTo>
              </a:path>
              <a:path w="20402" h="21600" stroke="0" extrusionOk="0">
                <a:moveTo>
                  <a:pt x="-1" y="0"/>
                </a:moveTo>
                <a:cubicBezTo>
                  <a:pt x="9194" y="0"/>
                  <a:pt x="17382" y="5821"/>
                  <a:pt x="20401" y="14506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3958" name="Arc 6"/>
          <p:cNvSpPr>
            <a:spLocks/>
          </p:cNvSpPr>
          <p:nvPr/>
        </p:nvSpPr>
        <p:spPr bwMode="auto">
          <a:xfrm flipV="1">
            <a:off x="3100388" y="2359025"/>
            <a:ext cx="519112" cy="533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054"/>
              <a:gd name="T1" fmla="*/ 0 h 21600"/>
              <a:gd name="T2" fmla="*/ 21054 w 21054"/>
              <a:gd name="T3" fmla="*/ 16772 h 21600"/>
              <a:gd name="T4" fmla="*/ 0 w 2105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054" h="21600" fill="none" extrusionOk="0">
                <a:moveTo>
                  <a:pt x="-1" y="0"/>
                </a:moveTo>
                <a:cubicBezTo>
                  <a:pt x="10069" y="0"/>
                  <a:pt x="18802" y="6957"/>
                  <a:pt x="21053" y="16772"/>
                </a:cubicBezTo>
              </a:path>
              <a:path w="21054" h="21600" stroke="0" extrusionOk="0">
                <a:moveTo>
                  <a:pt x="-1" y="0"/>
                </a:moveTo>
                <a:cubicBezTo>
                  <a:pt x="10069" y="0"/>
                  <a:pt x="18802" y="6957"/>
                  <a:pt x="21053" y="16772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3959" name="Arc 7"/>
          <p:cNvSpPr>
            <a:spLocks/>
          </p:cNvSpPr>
          <p:nvPr/>
        </p:nvSpPr>
        <p:spPr bwMode="auto">
          <a:xfrm flipH="1" flipV="1">
            <a:off x="5119688" y="2355850"/>
            <a:ext cx="519112" cy="533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054"/>
              <a:gd name="T1" fmla="*/ 0 h 21600"/>
              <a:gd name="T2" fmla="*/ 21054 w 21054"/>
              <a:gd name="T3" fmla="*/ 16772 h 21600"/>
              <a:gd name="T4" fmla="*/ 0 w 2105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054" h="21600" fill="none" extrusionOk="0">
                <a:moveTo>
                  <a:pt x="-1" y="0"/>
                </a:moveTo>
                <a:cubicBezTo>
                  <a:pt x="10069" y="0"/>
                  <a:pt x="18802" y="6957"/>
                  <a:pt x="21053" y="16772"/>
                </a:cubicBezTo>
              </a:path>
              <a:path w="21054" h="21600" stroke="0" extrusionOk="0">
                <a:moveTo>
                  <a:pt x="-1" y="0"/>
                </a:moveTo>
                <a:cubicBezTo>
                  <a:pt x="10069" y="0"/>
                  <a:pt x="18802" y="6957"/>
                  <a:pt x="21053" y="16772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3960" name="Line 8"/>
          <p:cNvSpPr>
            <a:spLocks noChangeShapeType="1"/>
          </p:cNvSpPr>
          <p:nvPr/>
        </p:nvSpPr>
        <p:spPr bwMode="auto">
          <a:xfrm>
            <a:off x="1066800" y="2667000"/>
            <a:ext cx="0" cy="720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961" name="Line 9"/>
          <p:cNvSpPr>
            <a:spLocks noChangeShapeType="1"/>
          </p:cNvSpPr>
          <p:nvPr/>
        </p:nvSpPr>
        <p:spPr bwMode="auto">
          <a:xfrm>
            <a:off x="7772400" y="2667000"/>
            <a:ext cx="0" cy="720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962" name="Line 10"/>
          <p:cNvSpPr>
            <a:spLocks noChangeShapeType="1"/>
          </p:cNvSpPr>
          <p:nvPr/>
        </p:nvSpPr>
        <p:spPr bwMode="auto">
          <a:xfrm>
            <a:off x="1143000" y="3197225"/>
            <a:ext cx="655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963" name="Text Box 11"/>
          <p:cNvSpPr txBox="1">
            <a:spLocks noChangeArrowheads="1"/>
          </p:cNvSpPr>
          <p:nvPr/>
        </p:nvSpPr>
        <p:spPr bwMode="auto">
          <a:xfrm>
            <a:off x="2419350" y="3203575"/>
            <a:ext cx="38671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Arial" charset="0"/>
              </a:rPr>
              <a:t>Short Term Exposure Limit - </a:t>
            </a:r>
            <a:r>
              <a:rPr lang="en-US" sz="2400">
                <a:latin typeface="Arial" charset="0"/>
              </a:rPr>
              <a:t>STEL</a:t>
            </a:r>
          </a:p>
          <a:p>
            <a:pPr algn="ctr"/>
            <a:r>
              <a:rPr lang="en-US" sz="1400">
                <a:latin typeface="Arial" charset="0"/>
              </a:rPr>
              <a:t>(Average exposure over 15 minutes)</a:t>
            </a:r>
          </a:p>
        </p:txBody>
      </p:sp>
      <p:sp>
        <p:nvSpPr>
          <p:cNvPr id="253964" name="Text Box 12"/>
          <p:cNvSpPr txBox="1">
            <a:spLocks noChangeArrowheads="1"/>
          </p:cNvSpPr>
          <p:nvPr/>
        </p:nvSpPr>
        <p:spPr bwMode="auto">
          <a:xfrm>
            <a:off x="533400" y="1371600"/>
            <a:ext cx="2012950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latin typeface="Arial" charset="0"/>
              </a:rPr>
              <a:t>Ceiling Exposure Limit - </a:t>
            </a:r>
            <a:r>
              <a:rPr lang="en-US" sz="2400">
                <a:latin typeface="Arial" charset="0"/>
              </a:rPr>
              <a:t>CEV</a:t>
            </a:r>
          </a:p>
          <a:p>
            <a:pPr algn="ctr"/>
            <a:r>
              <a:rPr lang="en-US" sz="1400">
                <a:latin typeface="Arial" charset="0"/>
              </a:rPr>
              <a:t>(Maximum exposure at any time)</a:t>
            </a:r>
          </a:p>
        </p:txBody>
      </p:sp>
      <p:sp>
        <p:nvSpPr>
          <p:cNvPr id="253965" name="Line 13"/>
          <p:cNvSpPr>
            <a:spLocks noChangeShapeType="1"/>
          </p:cNvSpPr>
          <p:nvPr/>
        </p:nvSpPr>
        <p:spPr bwMode="auto">
          <a:xfrm>
            <a:off x="2819400" y="1371600"/>
            <a:ext cx="205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966" name="Line 14"/>
          <p:cNvSpPr>
            <a:spLocks noChangeShapeType="1"/>
          </p:cNvSpPr>
          <p:nvPr/>
        </p:nvSpPr>
        <p:spPr bwMode="auto">
          <a:xfrm>
            <a:off x="2971800" y="14478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352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02" name="Group 2"/>
          <p:cNvGrpSpPr>
            <a:grpSpLocks/>
          </p:cNvGrpSpPr>
          <p:nvPr/>
        </p:nvGrpSpPr>
        <p:grpSpPr bwMode="auto">
          <a:xfrm>
            <a:off x="4495800" y="4559300"/>
            <a:ext cx="304800" cy="336550"/>
            <a:chOff x="2994" y="816"/>
            <a:chExt cx="1599" cy="1009"/>
          </a:xfrm>
        </p:grpSpPr>
        <p:sp>
          <p:nvSpPr>
            <p:cNvPr id="256003" name="Arc 3"/>
            <p:cNvSpPr>
              <a:spLocks/>
            </p:cNvSpPr>
            <p:nvPr/>
          </p:nvSpPr>
          <p:spPr bwMode="auto">
            <a:xfrm flipH="1">
              <a:off x="3318" y="817"/>
              <a:ext cx="477" cy="100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469"/>
                <a:gd name="T1" fmla="*/ 0 h 21600"/>
                <a:gd name="T2" fmla="*/ 20469 w 20469"/>
                <a:gd name="T3" fmla="*/ 14703 h 21600"/>
                <a:gd name="T4" fmla="*/ 0 w 2046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469" h="21600" fill="none" extrusionOk="0">
                  <a:moveTo>
                    <a:pt x="-1" y="0"/>
                  </a:moveTo>
                  <a:cubicBezTo>
                    <a:pt x="9271" y="0"/>
                    <a:pt x="17508" y="5916"/>
                    <a:pt x="20469" y="14702"/>
                  </a:cubicBezTo>
                </a:path>
                <a:path w="20469" h="21600" stroke="0" extrusionOk="0">
                  <a:moveTo>
                    <a:pt x="-1" y="0"/>
                  </a:moveTo>
                  <a:cubicBezTo>
                    <a:pt x="9271" y="0"/>
                    <a:pt x="17508" y="5916"/>
                    <a:pt x="20469" y="1470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04" name="Arc 4"/>
            <p:cNvSpPr>
              <a:spLocks/>
            </p:cNvSpPr>
            <p:nvPr/>
          </p:nvSpPr>
          <p:spPr bwMode="auto">
            <a:xfrm>
              <a:off x="3792" y="816"/>
              <a:ext cx="476" cy="100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402"/>
                <a:gd name="T1" fmla="*/ 0 h 21600"/>
                <a:gd name="T2" fmla="*/ 20402 w 20402"/>
                <a:gd name="T3" fmla="*/ 14506 h 21600"/>
                <a:gd name="T4" fmla="*/ 0 w 2040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402" h="21600" fill="none" extrusionOk="0">
                  <a:moveTo>
                    <a:pt x="-1" y="0"/>
                  </a:moveTo>
                  <a:cubicBezTo>
                    <a:pt x="9194" y="0"/>
                    <a:pt x="17382" y="5821"/>
                    <a:pt x="20401" y="14506"/>
                  </a:cubicBezTo>
                </a:path>
                <a:path w="20402" h="21600" stroke="0" extrusionOk="0">
                  <a:moveTo>
                    <a:pt x="-1" y="0"/>
                  </a:moveTo>
                  <a:cubicBezTo>
                    <a:pt x="9194" y="0"/>
                    <a:pt x="17382" y="5821"/>
                    <a:pt x="20401" y="1450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05" name="Arc 5"/>
            <p:cNvSpPr>
              <a:spLocks/>
            </p:cNvSpPr>
            <p:nvPr/>
          </p:nvSpPr>
          <p:spPr bwMode="auto">
            <a:xfrm flipV="1">
              <a:off x="2994" y="1416"/>
              <a:ext cx="327" cy="33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054"/>
                <a:gd name="T1" fmla="*/ 0 h 21600"/>
                <a:gd name="T2" fmla="*/ 21054 w 21054"/>
                <a:gd name="T3" fmla="*/ 16772 h 21600"/>
                <a:gd name="T4" fmla="*/ 0 w 2105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054" h="21600" fill="none" extrusionOk="0">
                  <a:moveTo>
                    <a:pt x="-1" y="0"/>
                  </a:moveTo>
                  <a:cubicBezTo>
                    <a:pt x="10069" y="0"/>
                    <a:pt x="18802" y="6957"/>
                    <a:pt x="21053" y="16772"/>
                  </a:cubicBezTo>
                </a:path>
                <a:path w="21054" h="21600" stroke="0" extrusionOk="0">
                  <a:moveTo>
                    <a:pt x="-1" y="0"/>
                  </a:moveTo>
                  <a:cubicBezTo>
                    <a:pt x="10069" y="0"/>
                    <a:pt x="18802" y="6957"/>
                    <a:pt x="21053" y="1677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06" name="Arc 6"/>
            <p:cNvSpPr>
              <a:spLocks/>
            </p:cNvSpPr>
            <p:nvPr/>
          </p:nvSpPr>
          <p:spPr bwMode="auto">
            <a:xfrm flipH="1" flipV="1">
              <a:off x="4266" y="1414"/>
              <a:ext cx="327" cy="33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054"/>
                <a:gd name="T1" fmla="*/ 0 h 21600"/>
                <a:gd name="T2" fmla="*/ 21054 w 21054"/>
                <a:gd name="T3" fmla="*/ 16772 h 21600"/>
                <a:gd name="T4" fmla="*/ 0 w 2105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054" h="21600" fill="none" extrusionOk="0">
                  <a:moveTo>
                    <a:pt x="-1" y="0"/>
                  </a:moveTo>
                  <a:cubicBezTo>
                    <a:pt x="10069" y="0"/>
                    <a:pt x="18802" y="6957"/>
                    <a:pt x="21053" y="16772"/>
                  </a:cubicBezTo>
                </a:path>
                <a:path w="21054" h="21600" stroke="0" extrusionOk="0">
                  <a:moveTo>
                    <a:pt x="-1" y="0"/>
                  </a:moveTo>
                  <a:cubicBezTo>
                    <a:pt x="10069" y="0"/>
                    <a:pt x="18802" y="6957"/>
                    <a:pt x="21053" y="1677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007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/>
              <a:t>Toxic Gas Exposure Limits</a:t>
            </a:r>
          </a:p>
        </p:txBody>
      </p:sp>
      <p:sp>
        <p:nvSpPr>
          <p:cNvPr id="256008" name="Line 8"/>
          <p:cNvSpPr>
            <a:spLocks noChangeShapeType="1"/>
          </p:cNvSpPr>
          <p:nvPr/>
        </p:nvSpPr>
        <p:spPr bwMode="auto">
          <a:xfrm>
            <a:off x="609600" y="2895600"/>
            <a:ext cx="7467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09" name="Arc 9"/>
          <p:cNvSpPr>
            <a:spLocks/>
          </p:cNvSpPr>
          <p:nvPr/>
        </p:nvSpPr>
        <p:spPr bwMode="auto">
          <a:xfrm flipH="1">
            <a:off x="3614738" y="1408113"/>
            <a:ext cx="757237" cy="16002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0469"/>
              <a:gd name="T1" fmla="*/ 0 h 21600"/>
              <a:gd name="T2" fmla="*/ 20469 w 20469"/>
              <a:gd name="T3" fmla="*/ 14703 h 21600"/>
              <a:gd name="T4" fmla="*/ 0 w 2046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469" h="21600" fill="none" extrusionOk="0">
                <a:moveTo>
                  <a:pt x="-1" y="0"/>
                </a:moveTo>
                <a:cubicBezTo>
                  <a:pt x="9271" y="0"/>
                  <a:pt x="17508" y="5916"/>
                  <a:pt x="20469" y="14702"/>
                </a:cubicBezTo>
              </a:path>
              <a:path w="20469" h="21600" stroke="0" extrusionOk="0">
                <a:moveTo>
                  <a:pt x="-1" y="0"/>
                </a:moveTo>
                <a:cubicBezTo>
                  <a:pt x="9271" y="0"/>
                  <a:pt x="17508" y="5916"/>
                  <a:pt x="20469" y="14702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10" name="Arc 10"/>
          <p:cNvSpPr>
            <a:spLocks/>
          </p:cNvSpPr>
          <p:nvPr/>
        </p:nvSpPr>
        <p:spPr bwMode="auto">
          <a:xfrm>
            <a:off x="4367213" y="1406525"/>
            <a:ext cx="755650" cy="16002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0402"/>
              <a:gd name="T1" fmla="*/ 0 h 21600"/>
              <a:gd name="T2" fmla="*/ 20402 w 20402"/>
              <a:gd name="T3" fmla="*/ 14506 h 21600"/>
              <a:gd name="T4" fmla="*/ 0 w 20402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402" h="21600" fill="none" extrusionOk="0">
                <a:moveTo>
                  <a:pt x="-1" y="0"/>
                </a:moveTo>
                <a:cubicBezTo>
                  <a:pt x="9194" y="0"/>
                  <a:pt x="17382" y="5821"/>
                  <a:pt x="20401" y="14506"/>
                </a:cubicBezTo>
              </a:path>
              <a:path w="20402" h="21600" stroke="0" extrusionOk="0">
                <a:moveTo>
                  <a:pt x="-1" y="0"/>
                </a:moveTo>
                <a:cubicBezTo>
                  <a:pt x="9194" y="0"/>
                  <a:pt x="17382" y="5821"/>
                  <a:pt x="20401" y="14506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11" name="Arc 11"/>
          <p:cNvSpPr>
            <a:spLocks/>
          </p:cNvSpPr>
          <p:nvPr/>
        </p:nvSpPr>
        <p:spPr bwMode="auto">
          <a:xfrm flipV="1">
            <a:off x="3100388" y="2359025"/>
            <a:ext cx="519112" cy="533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054"/>
              <a:gd name="T1" fmla="*/ 0 h 21600"/>
              <a:gd name="T2" fmla="*/ 21054 w 21054"/>
              <a:gd name="T3" fmla="*/ 16772 h 21600"/>
              <a:gd name="T4" fmla="*/ 0 w 2105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054" h="21600" fill="none" extrusionOk="0">
                <a:moveTo>
                  <a:pt x="-1" y="0"/>
                </a:moveTo>
                <a:cubicBezTo>
                  <a:pt x="10069" y="0"/>
                  <a:pt x="18802" y="6957"/>
                  <a:pt x="21053" y="16772"/>
                </a:cubicBezTo>
              </a:path>
              <a:path w="21054" h="21600" stroke="0" extrusionOk="0">
                <a:moveTo>
                  <a:pt x="-1" y="0"/>
                </a:moveTo>
                <a:cubicBezTo>
                  <a:pt x="10069" y="0"/>
                  <a:pt x="18802" y="6957"/>
                  <a:pt x="21053" y="16772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12" name="Arc 12"/>
          <p:cNvSpPr>
            <a:spLocks/>
          </p:cNvSpPr>
          <p:nvPr/>
        </p:nvSpPr>
        <p:spPr bwMode="auto">
          <a:xfrm flipH="1" flipV="1">
            <a:off x="5119688" y="2355850"/>
            <a:ext cx="519112" cy="533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054"/>
              <a:gd name="T1" fmla="*/ 0 h 21600"/>
              <a:gd name="T2" fmla="*/ 21054 w 21054"/>
              <a:gd name="T3" fmla="*/ 16772 h 21600"/>
              <a:gd name="T4" fmla="*/ 0 w 2105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054" h="21600" fill="none" extrusionOk="0">
                <a:moveTo>
                  <a:pt x="-1" y="0"/>
                </a:moveTo>
                <a:cubicBezTo>
                  <a:pt x="10069" y="0"/>
                  <a:pt x="18802" y="6957"/>
                  <a:pt x="21053" y="16772"/>
                </a:cubicBezTo>
              </a:path>
              <a:path w="21054" h="21600" stroke="0" extrusionOk="0">
                <a:moveTo>
                  <a:pt x="-1" y="0"/>
                </a:moveTo>
                <a:cubicBezTo>
                  <a:pt x="10069" y="0"/>
                  <a:pt x="18802" y="6957"/>
                  <a:pt x="21053" y="16772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13" name="Line 13"/>
          <p:cNvSpPr>
            <a:spLocks noChangeShapeType="1"/>
          </p:cNvSpPr>
          <p:nvPr/>
        </p:nvSpPr>
        <p:spPr bwMode="auto">
          <a:xfrm>
            <a:off x="1066800" y="2667000"/>
            <a:ext cx="0" cy="720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14" name="Line 14"/>
          <p:cNvSpPr>
            <a:spLocks noChangeShapeType="1"/>
          </p:cNvSpPr>
          <p:nvPr/>
        </p:nvSpPr>
        <p:spPr bwMode="auto">
          <a:xfrm>
            <a:off x="7772400" y="2667000"/>
            <a:ext cx="0" cy="720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15" name="Line 15"/>
          <p:cNvSpPr>
            <a:spLocks noChangeShapeType="1"/>
          </p:cNvSpPr>
          <p:nvPr/>
        </p:nvSpPr>
        <p:spPr bwMode="auto">
          <a:xfrm>
            <a:off x="1143000" y="3197225"/>
            <a:ext cx="655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16" name="Line 16"/>
          <p:cNvSpPr>
            <a:spLocks noChangeShapeType="1"/>
          </p:cNvSpPr>
          <p:nvPr/>
        </p:nvSpPr>
        <p:spPr bwMode="auto">
          <a:xfrm>
            <a:off x="304800" y="4876800"/>
            <a:ext cx="853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17" name="Line 17"/>
          <p:cNvSpPr>
            <a:spLocks noChangeShapeType="1"/>
          </p:cNvSpPr>
          <p:nvPr/>
        </p:nvSpPr>
        <p:spPr bwMode="auto">
          <a:xfrm>
            <a:off x="457200" y="4724400"/>
            <a:ext cx="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18" name="Line 18"/>
          <p:cNvSpPr>
            <a:spLocks noChangeShapeType="1"/>
          </p:cNvSpPr>
          <p:nvPr/>
        </p:nvSpPr>
        <p:spPr bwMode="auto">
          <a:xfrm>
            <a:off x="8686800" y="4724400"/>
            <a:ext cx="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19" name="Line 19"/>
          <p:cNvSpPr>
            <a:spLocks noChangeShapeType="1"/>
          </p:cNvSpPr>
          <p:nvPr/>
        </p:nvSpPr>
        <p:spPr bwMode="auto">
          <a:xfrm>
            <a:off x="533400" y="5181600"/>
            <a:ext cx="807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20" name="Line 20"/>
          <p:cNvSpPr>
            <a:spLocks noChangeShapeType="1"/>
          </p:cNvSpPr>
          <p:nvPr/>
        </p:nvSpPr>
        <p:spPr bwMode="auto">
          <a:xfrm>
            <a:off x="4267200" y="4800600"/>
            <a:ext cx="0" cy="152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21" name="Line 21"/>
          <p:cNvSpPr>
            <a:spLocks noChangeShapeType="1"/>
          </p:cNvSpPr>
          <p:nvPr/>
        </p:nvSpPr>
        <p:spPr bwMode="auto">
          <a:xfrm>
            <a:off x="5029200" y="4800600"/>
            <a:ext cx="0" cy="152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22" name="Text Box 22"/>
          <p:cNvSpPr txBox="1">
            <a:spLocks noChangeArrowheads="1"/>
          </p:cNvSpPr>
          <p:nvPr/>
        </p:nvSpPr>
        <p:spPr bwMode="auto">
          <a:xfrm>
            <a:off x="3040063" y="5184775"/>
            <a:ext cx="352742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Arial" charset="0"/>
              </a:rPr>
              <a:t>Time-Weighted Average - </a:t>
            </a:r>
            <a:r>
              <a:rPr lang="en-US" sz="2400">
                <a:latin typeface="Arial" charset="0"/>
              </a:rPr>
              <a:t>TWA</a:t>
            </a:r>
          </a:p>
          <a:p>
            <a:pPr algn="ctr"/>
            <a:r>
              <a:rPr lang="en-US" sz="1400">
                <a:latin typeface="Arial" charset="0"/>
              </a:rPr>
              <a:t>(Average exposure over 8 hours)</a:t>
            </a:r>
          </a:p>
        </p:txBody>
      </p:sp>
      <p:sp>
        <p:nvSpPr>
          <p:cNvPr id="256023" name="Text Box 23"/>
          <p:cNvSpPr txBox="1">
            <a:spLocks noChangeArrowheads="1"/>
          </p:cNvSpPr>
          <p:nvPr/>
        </p:nvSpPr>
        <p:spPr bwMode="auto">
          <a:xfrm>
            <a:off x="2419350" y="3203575"/>
            <a:ext cx="38671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Arial" charset="0"/>
              </a:rPr>
              <a:t>Short Term Exposure Limit - </a:t>
            </a:r>
            <a:r>
              <a:rPr lang="en-US" sz="2400">
                <a:latin typeface="Arial" charset="0"/>
              </a:rPr>
              <a:t>STEL</a:t>
            </a:r>
          </a:p>
          <a:p>
            <a:pPr algn="ctr"/>
            <a:r>
              <a:rPr lang="en-US" sz="1400">
                <a:latin typeface="Arial" charset="0"/>
              </a:rPr>
              <a:t>(Average exposure over 15 minutes)</a:t>
            </a:r>
          </a:p>
        </p:txBody>
      </p:sp>
      <p:sp>
        <p:nvSpPr>
          <p:cNvPr id="256024" name="Text Box 24"/>
          <p:cNvSpPr txBox="1">
            <a:spLocks noChangeArrowheads="1"/>
          </p:cNvSpPr>
          <p:nvPr/>
        </p:nvSpPr>
        <p:spPr bwMode="auto">
          <a:xfrm>
            <a:off x="533400" y="1371600"/>
            <a:ext cx="2012950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latin typeface="Arial" charset="0"/>
              </a:rPr>
              <a:t>Ceiling Exposure Limit - </a:t>
            </a:r>
            <a:r>
              <a:rPr lang="en-US" sz="2400">
                <a:latin typeface="Arial" charset="0"/>
              </a:rPr>
              <a:t>CEV</a:t>
            </a:r>
          </a:p>
          <a:p>
            <a:pPr algn="ctr"/>
            <a:r>
              <a:rPr lang="en-US" sz="1400">
                <a:latin typeface="Arial" charset="0"/>
              </a:rPr>
              <a:t>(Maximum exposure at any time)</a:t>
            </a:r>
          </a:p>
        </p:txBody>
      </p:sp>
      <p:sp>
        <p:nvSpPr>
          <p:cNvPr id="256025" name="Line 25"/>
          <p:cNvSpPr>
            <a:spLocks noChangeShapeType="1"/>
          </p:cNvSpPr>
          <p:nvPr/>
        </p:nvSpPr>
        <p:spPr bwMode="auto">
          <a:xfrm flipH="1" flipV="1">
            <a:off x="1066800" y="3429000"/>
            <a:ext cx="3200400" cy="1371600"/>
          </a:xfrm>
          <a:prstGeom prst="line">
            <a:avLst/>
          </a:pr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26" name="Line 26"/>
          <p:cNvSpPr>
            <a:spLocks noChangeShapeType="1"/>
          </p:cNvSpPr>
          <p:nvPr/>
        </p:nvSpPr>
        <p:spPr bwMode="auto">
          <a:xfrm flipV="1">
            <a:off x="5029200" y="3352800"/>
            <a:ext cx="2743200" cy="1447800"/>
          </a:xfrm>
          <a:prstGeom prst="line">
            <a:avLst/>
          </a:pr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27" name="Line 27"/>
          <p:cNvSpPr>
            <a:spLocks noChangeShapeType="1"/>
          </p:cNvSpPr>
          <p:nvPr/>
        </p:nvSpPr>
        <p:spPr bwMode="auto">
          <a:xfrm>
            <a:off x="2819400" y="1371600"/>
            <a:ext cx="205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28" name="Line 28"/>
          <p:cNvSpPr>
            <a:spLocks noChangeShapeType="1"/>
          </p:cNvSpPr>
          <p:nvPr/>
        </p:nvSpPr>
        <p:spPr bwMode="auto">
          <a:xfrm>
            <a:off x="2971800" y="14478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1853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Gas Monitors &amp; </a:t>
            </a:r>
            <a:r>
              <a:rPr lang="en-US" dirty="0" smtClean="0"/>
              <a:t>Gas Sensors</a:t>
            </a:r>
            <a:endParaRPr lang="en-US" dirty="0"/>
          </a:p>
        </p:txBody>
      </p:sp>
      <p:pic>
        <p:nvPicPr>
          <p:cNvPr id="4" name="Picture 61" descr="GASMAX_New2_smal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1" y="1553527"/>
            <a:ext cx="795339" cy="11134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0" y="2895600"/>
            <a:ext cx="981488" cy="1371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354" y="1103293"/>
            <a:ext cx="1943099" cy="1355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905000" y="1304092"/>
            <a:ext cx="356196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“Gas </a:t>
            </a:r>
            <a:r>
              <a:rPr lang="en-US" sz="1400" b="1" dirty="0" smtClean="0"/>
              <a:t>Monitors” </a:t>
            </a:r>
            <a:r>
              <a:rPr lang="en-US" sz="1400" dirty="0" smtClean="0"/>
              <a:t>are</a:t>
            </a:r>
            <a:r>
              <a:rPr lang="en-US" sz="1400" b="1" dirty="0" smtClean="0"/>
              <a:t> </a:t>
            </a:r>
            <a:r>
              <a:rPr lang="en-US" sz="1400" dirty="0" smtClean="0"/>
              <a:t>fully </a:t>
            </a:r>
            <a:r>
              <a:rPr lang="en-US" sz="1400" dirty="0" smtClean="0"/>
              <a:t>integrated gas detectors that include local or remote sensors, local display and one-person </a:t>
            </a:r>
            <a:r>
              <a:rPr lang="en-US" sz="1400" dirty="0" smtClean="0"/>
              <a:t>calibration; wired and wireless output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676400" y="2951202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“Gas Sensors” </a:t>
            </a:r>
            <a:r>
              <a:rPr lang="en-US" sz="1400" dirty="0" smtClean="0"/>
              <a:t>output gas values in mA or </a:t>
            </a:r>
            <a:r>
              <a:rPr lang="en-US" sz="1400" dirty="0" smtClean="0"/>
              <a:t>‘direct bridge’ millivolts </a:t>
            </a:r>
            <a:r>
              <a:rPr lang="en-US" sz="1400" dirty="0" smtClean="0"/>
              <a:t>and require calibration at the controller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16" y="4648200"/>
            <a:ext cx="978557" cy="83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567" y="3938408"/>
            <a:ext cx="991000" cy="1385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241" y="3886200"/>
            <a:ext cx="1019559" cy="1385963"/>
          </a:xfrm>
          <a:prstGeom prst="rect">
            <a:avLst/>
          </a:prstGeom>
        </p:spPr>
      </p:pic>
      <p:sp>
        <p:nvSpPr>
          <p:cNvPr id="12" name="Cloud"/>
          <p:cNvSpPr>
            <a:spLocks noChangeAspect="1" noEditPoints="1" noChangeArrowheads="1"/>
          </p:cNvSpPr>
          <p:nvPr/>
        </p:nvSpPr>
        <p:spPr bwMode="auto">
          <a:xfrm>
            <a:off x="6457567" y="4014824"/>
            <a:ext cx="916770" cy="61436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738312" y="4698095"/>
            <a:ext cx="29860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“Flame Detectors” </a:t>
            </a:r>
            <a:r>
              <a:rPr lang="en-US" sz="1400" dirty="0" smtClean="0"/>
              <a:t>monitor infrared, visible and UV spectra for flame signatures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672137" y="2398693"/>
            <a:ext cx="2905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“Sample Draw” </a:t>
            </a:r>
            <a:r>
              <a:rPr lang="en-US" sz="1400" dirty="0" smtClean="0"/>
              <a:t>systems use pumps or vacuum to pull gas from locations unsuitable for ambient sensors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314567" y="5257800"/>
            <a:ext cx="3600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“Open Path” </a:t>
            </a:r>
            <a:r>
              <a:rPr lang="en-US" sz="1400" dirty="0" smtClean="0"/>
              <a:t>gas</a:t>
            </a:r>
            <a:r>
              <a:rPr lang="en-US" sz="1400" b="1" dirty="0" smtClean="0"/>
              <a:t> </a:t>
            </a:r>
            <a:r>
              <a:rPr lang="en-US" sz="1400" dirty="0" smtClean="0"/>
              <a:t>detectors sense the presence of hydrocarbon gas clouds between source and receiver</a:t>
            </a:r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9" y="451920"/>
            <a:ext cx="762000" cy="160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1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050" name="Group 2"/>
          <p:cNvGrpSpPr>
            <a:grpSpLocks/>
          </p:cNvGrpSpPr>
          <p:nvPr/>
        </p:nvGrpSpPr>
        <p:grpSpPr bwMode="auto">
          <a:xfrm>
            <a:off x="4495800" y="4559300"/>
            <a:ext cx="304800" cy="336550"/>
            <a:chOff x="2994" y="816"/>
            <a:chExt cx="1599" cy="1009"/>
          </a:xfrm>
        </p:grpSpPr>
        <p:sp>
          <p:nvSpPr>
            <p:cNvPr id="258051" name="Arc 3"/>
            <p:cNvSpPr>
              <a:spLocks/>
            </p:cNvSpPr>
            <p:nvPr/>
          </p:nvSpPr>
          <p:spPr bwMode="auto">
            <a:xfrm flipH="1">
              <a:off x="3318" y="817"/>
              <a:ext cx="477" cy="100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469"/>
                <a:gd name="T1" fmla="*/ 0 h 21600"/>
                <a:gd name="T2" fmla="*/ 20469 w 20469"/>
                <a:gd name="T3" fmla="*/ 14703 h 21600"/>
                <a:gd name="T4" fmla="*/ 0 w 2046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469" h="21600" fill="none" extrusionOk="0">
                  <a:moveTo>
                    <a:pt x="-1" y="0"/>
                  </a:moveTo>
                  <a:cubicBezTo>
                    <a:pt x="9271" y="0"/>
                    <a:pt x="17508" y="5916"/>
                    <a:pt x="20469" y="14702"/>
                  </a:cubicBezTo>
                </a:path>
                <a:path w="20469" h="21600" stroke="0" extrusionOk="0">
                  <a:moveTo>
                    <a:pt x="-1" y="0"/>
                  </a:moveTo>
                  <a:cubicBezTo>
                    <a:pt x="9271" y="0"/>
                    <a:pt x="17508" y="5916"/>
                    <a:pt x="20469" y="1470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052" name="Arc 4"/>
            <p:cNvSpPr>
              <a:spLocks/>
            </p:cNvSpPr>
            <p:nvPr/>
          </p:nvSpPr>
          <p:spPr bwMode="auto">
            <a:xfrm>
              <a:off x="3792" y="816"/>
              <a:ext cx="476" cy="100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402"/>
                <a:gd name="T1" fmla="*/ 0 h 21600"/>
                <a:gd name="T2" fmla="*/ 20402 w 20402"/>
                <a:gd name="T3" fmla="*/ 14506 h 21600"/>
                <a:gd name="T4" fmla="*/ 0 w 2040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402" h="21600" fill="none" extrusionOk="0">
                  <a:moveTo>
                    <a:pt x="-1" y="0"/>
                  </a:moveTo>
                  <a:cubicBezTo>
                    <a:pt x="9194" y="0"/>
                    <a:pt x="17382" y="5821"/>
                    <a:pt x="20401" y="14506"/>
                  </a:cubicBezTo>
                </a:path>
                <a:path w="20402" h="21600" stroke="0" extrusionOk="0">
                  <a:moveTo>
                    <a:pt x="-1" y="0"/>
                  </a:moveTo>
                  <a:cubicBezTo>
                    <a:pt x="9194" y="0"/>
                    <a:pt x="17382" y="5821"/>
                    <a:pt x="20401" y="1450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053" name="Arc 5"/>
            <p:cNvSpPr>
              <a:spLocks/>
            </p:cNvSpPr>
            <p:nvPr/>
          </p:nvSpPr>
          <p:spPr bwMode="auto">
            <a:xfrm flipV="1">
              <a:off x="2994" y="1416"/>
              <a:ext cx="327" cy="33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054"/>
                <a:gd name="T1" fmla="*/ 0 h 21600"/>
                <a:gd name="T2" fmla="*/ 21054 w 21054"/>
                <a:gd name="T3" fmla="*/ 16772 h 21600"/>
                <a:gd name="T4" fmla="*/ 0 w 2105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054" h="21600" fill="none" extrusionOk="0">
                  <a:moveTo>
                    <a:pt x="-1" y="0"/>
                  </a:moveTo>
                  <a:cubicBezTo>
                    <a:pt x="10069" y="0"/>
                    <a:pt x="18802" y="6957"/>
                    <a:pt x="21053" y="16772"/>
                  </a:cubicBezTo>
                </a:path>
                <a:path w="21054" h="21600" stroke="0" extrusionOk="0">
                  <a:moveTo>
                    <a:pt x="-1" y="0"/>
                  </a:moveTo>
                  <a:cubicBezTo>
                    <a:pt x="10069" y="0"/>
                    <a:pt x="18802" y="6957"/>
                    <a:pt x="21053" y="1677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054" name="Arc 6"/>
            <p:cNvSpPr>
              <a:spLocks/>
            </p:cNvSpPr>
            <p:nvPr/>
          </p:nvSpPr>
          <p:spPr bwMode="auto">
            <a:xfrm flipH="1" flipV="1">
              <a:off x="4266" y="1414"/>
              <a:ext cx="327" cy="33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054"/>
                <a:gd name="T1" fmla="*/ 0 h 21600"/>
                <a:gd name="T2" fmla="*/ 21054 w 21054"/>
                <a:gd name="T3" fmla="*/ 16772 h 21600"/>
                <a:gd name="T4" fmla="*/ 0 w 2105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054" h="21600" fill="none" extrusionOk="0">
                  <a:moveTo>
                    <a:pt x="-1" y="0"/>
                  </a:moveTo>
                  <a:cubicBezTo>
                    <a:pt x="10069" y="0"/>
                    <a:pt x="18802" y="6957"/>
                    <a:pt x="21053" y="16772"/>
                  </a:cubicBezTo>
                </a:path>
                <a:path w="21054" h="21600" stroke="0" extrusionOk="0">
                  <a:moveTo>
                    <a:pt x="-1" y="0"/>
                  </a:moveTo>
                  <a:cubicBezTo>
                    <a:pt x="10069" y="0"/>
                    <a:pt x="18802" y="6957"/>
                    <a:pt x="21053" y="1677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8055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/>
              <a:t>Toxic Gas Exposure Limits</a:t>
            </a:r>
          </a:p>
        </p:txBody>
      </p:sp>
      <p:sp>
        <p:nvSpPr>
          <p:cNvPr id="258056" name="Line 8"/>
          <p:cNvSpPr>
            <a:spLocks noChangeShapeType="1"/>
          </p:cNvSpPr>
          <p:nvPr/>
        </p:nvSpPr>
        <p:spPr bwMode="auto">
          <a:xfrm>
            <a:off x="609600" y="2895600"/>
            <a:ext cx="7467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8057" name="Arc 9"/>
          <p:cNvSpPr>
            <a:spLocks/>
          </p:cNvSpPr>
          <p:nvPr/>
        </p:nvSpPr>
        <p:spPr bwMode="auto">
          <a:xfrm flipH="1">
            <a:off x="3614738" y="1408113"/>
            <a:ext cx="757237" cy="16002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0469"/>
              <a:gd name="T1" fmla="*/ 0 h 21600"/>
              <a:gd name="T2" fmla="*/ 20469 w 20469"/>
              <a:gd name="T3" fmla="*/ 14703 h 21600"/>
              <a:gd name="T4" fmla="*/ 0 w 2046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469" h="21600" fill="none" extrusionOk="0">
                <a:moveTo>
                  <a:pt x="-1" y="0"/>
                </a:moveTo>
                <a:cubicBezTo>
                  <a:pt x="9271" y="0"/>
                  <a:pt x="17508" y="5916"/>
                  <a:pt x="20469" y="14702"/>
                </a:cubicBezTo>
              </a:path>
              <a:path w="20469" h="21600" stroke="0" extrusionOk="0">
                <a:moveTo>
                  <a:pt x="-1" y="0"/>
                </a:moveTo>
                <a:cubicBezTo>
                  <a:pt x="9271" y="0"/>
                  <a:pt x="17508" y="5916"/>
                  <a:pt x="20469" y="14702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8058" name="Arc 10"/>
          <p:cNvSpPr>
            <a:spLocks/>
          </p:cNvSpPr>
          <p:nvPr/>
        </p:nvSpPr>
        <p:spPr bwMode="auto">
          <a:xfrm>
            <a:off x="4367213" y="1406525"/>
            <a:ext cx="755650" cy="16002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0402"/>
              <a:gd name="T1" fmla="*/ 0 h 21600"/>
              <a:gd name="T2" fmla="*/ 20402 w 20402"/>
              <a:gd name="T3" fmla="*/ 14506 h 21600"/>
              <a:gd name="T4" fmla="*/ 0 w 20402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402" h="21600" fill="none" extrusionOk="0">
                <a:moveTo>
                  <a:pt x="-1" y="0"/>
                </a:moveTo>
                <a:cubicBezTo>
                  <a:pt x="9194" y="0"/>
                  <a:pt x="17382" y="5821"/>
                  <a:pt x="20401" y="14506"/>
                </a:cubicBezTo>
              </a:path>
              <a:path w="20402" h="21600" stroke="0" extrusionOk="0">
                <a:moveTo>
                  <a:pt x="-1" y="0"/>
                </a:moveTo>
                <a:cubicBezTo>
                  <a:pt x="9194" y="0"/>
                  <a:pt x="17382" y="5821"/>
                  <a:pt x="20401" y="14506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8059" name="Arc 11"/>
          <p:cNvSpPr>
            <a:spLocks/>
          </p:cNvSpPr>
          <p:nvPr/>
        </p:nvSpPr>
        <p:spPr bwMode="auto">
          <a:xfrm flipV="1">
            <a:off x="3100388" y="2359025"/>
            <a:ext cx="519112" cy="533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054"/>
              <a:gd name="T1" fmla="*/ 0 h 21600"/>
              <a:gd name="T2" fmla="*/ 21054 w 21054"/>
              <a:gd name="T3" fmla="*/ 16772 h 21600"/>
              <a:gd name="T4" fmla="*/ 0 w 2105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054" h="21600" fill="none" extrusionOk="0">
                <a:moveTo>
                  <a:pt x="-1" y="0"/>
                </a:moveTo>
                <a:cubicBezTo>
                  <a:pt x="10069" y="0"/>
                  <a:pt x="18802" y="6957"/>
                  <a:pt x="21053" y="16772"/>
                </a:cubicBezTo>
              </a:path>
              <a:path w="21054" h="21600" stroke="0" extrusionOk="0">
                <a:moveTo>
                  <a:pt x="-1" y="0"/>
                </a:moveTo>
                <a:cubicBezTo>
                  <a:pt x="10069" y="0"/>
                  <a:pt x="18802" y="6957"/>
                  <a:pt x="21053" y="16772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8060" name="Arc 12"/>
          <p:cNvSpPr>
            <a:spLocks/>
          </p:cNvSpPr>
          <p:nvPr/>
        </p:nvSpPr>
        <p:spPr bwMode="auto">
          <a:xfrm flipH="1" flipV="1">
            <a:off x="5119688" y="2355850"/>
            <a:ext cx="519112" cy="533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054"/>
              <a:gd name="T1" fmla="*/ 0 h 21600"/>
              <a:gd name="T2" fmla="*/ 21054 w 21054"/>
              <a:gd name="T3" fmla="*/ 16772 h 21600"/>
              <a:gd name="T4" fmla="*/ 0 w 2105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054" h="21600" fill="none" extrusionOk="0">
                <a:moveTo>
                  <a:pt x="-1" y="0"/>
                </a:moveTo>
                <a:cubicBezTo>
                  <a:pt x="10069" y="0"/>
                  <a:pt x="18802" y="6957"/>
                  <a:pt x="21053" y="16772"/>
                </a:cubicBezTo>
              </a:path>
              <a:path w="21054" h="21600" stroke="0" extrusionOk="0">
                <a:moveTo>
                  <a:pt x="-1" y="0"/>
                </a:moveTo>
                <a:cubicBezTo>
                  <a:pt x="10069" y="0"/>
                  <a:pt x="18802" y="6957"/>
                  <a:pt x="21053" y="16772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8061" name="Line 13"/>
          <p:cNvSpPr>
            <a:spLocks noChangeShapeType="1"/>
          </p:cNvSpPr>
          <p:nvPr/>
        </p:nvSpPr>
        <p:spPr bwMode="auto">
          <a:xfrm>
            <a:off x="1066800" y="3006725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8062" name="Line 14"/>
          <p:cNvSpPr>
            <a:spLocks noChangeShapeType="1"/>
          </p:cNvSpPr>
          <p:nvPr/>
        </p:nvSpPr>
        <p:spPr bwMode="auto">
          <a:xfrm>
            <a:off x="7772400" y="3006725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8063" name="Line 15"/>
          <p:cNvSpPr>
            <a:spLocks noChangeShapeType="1"/>
          </p:cNvSpPr>
          <p:nvPr/>
        </p:nvSpPr>
        <p:spPr bwMode="auto">
          <a:xfrm>
            <a:off x="1143000" y="3197225"/>
            <a:ext cx="655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8064" name="Line 16"/>
          <p:cNvSpPr>
            <a:spLocks noChangeShapeType="1"/>
          </p:cNvSpPr>
          <p:nvPr/>
        </p:nvSpPr>
        <p:spPr bwMode="auto">
          <a:xfrm>
            <a:off x="304800" y="4876800"/>
            <a:ext cx="853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8065" name="Line 17"/>
          <p:cNvSpPr>
            <a:spLocks noChangeShapeType="1"/>
          </p:cNvSpPr>
          <p:nvPr/>
        </p:nvSpPr>
        <p:spPr bwMode="auto">
          <a:xfrm>
            <a:off x="457200" y="4953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8066" name="Line 18"/>
          <p:cNvSpPr>
            <a:spLocks noChangeShapeType="1"/>
          </p:cNvSpPr>
          <p:nvPr/>
        </p:nvSpPr>
        <p:spPr bwMode="auto">
          <a:xfrm>
            <a:off x="8686800" y="4953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8067" name="Line 19"/>
          <p:cNvSpPr>
            <a:spLocks noChangeShapeType="1"/>
          </p:cNvSpPr>
          <p:nvPr/>
        </p:nvSpPr>
        <p:spPr bwMode="auto">
          <a:xfrm>
            <a:off x="533400" y="5181600"/>
            <a:ext cx="807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8068" name="Line 20"/>
          <p:cNvSpPr>
            <a:spLocks noChangeShapeType="1"/>
          </p:cNvSpPr>
          <p:nvPr/>
        </p:nvSpPr>
        <p:spPr bwMode="auto">
          <a:xfrm>
            <a:off x="4267200" y="4800600"/>
            <a:ext cx="0" cy="152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8069" name="Line 21"/>
          <p:cNvSpPr>
            <a:spLocks noChangeShapeType="1"/>
          </p:cNvSpPr>
          <p:nvPr/>
        </p:nvSpPr>
        <p:spPr bwMode="auto">
          <a:xfrm>
            <a:off x="5029200" y="4800600"/>
            <a:ext cx="0" cy="152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8070" name="Text Box 22"/>
          <p:cNvSpPr txBox="1">
            <a:spLocks noChangeArrowheads="1"/>
          </p:cNvSpPr>
          <p:nvPr/>
        </p:nvSpPr>
        <p:spPr bwMode="auto">
          <a:xfrm>
            <a:off x="3040063" y="5184775"/>
            <a:ext cx="352742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Arial" charset="0"/>
              </a:rPr>
              <a:t>Time-Weighted Average - </a:t>
            </a:r>
            <a:r>
              <a:rPr lang="en-US" sz="2400">
                <a:latin typeface="Arial" charset="0"/>
              </a:rPr>
              <a:t>TWA</a:t>
            </a:r>
          </a:p>
          <a:p>
            <a:pPr algn="ctr"/>
            <a:r>
              <a:rPr lang="en-US" sz="1400">
                <a:latin typeface="Arial" charset="0"/>
              </a:rPr>
              <a:t>(Average exposure over 8 hours)</a:t>
            </a:r>
          </a:p>
        </p:txBody>
      </p:sp>
      <p:sp>
        <p:nvSpPr>
          <p:cNvPr id="258071" name="Text Box 23"/>
          <p:cNvSpPr txBox="1">
            <a:spLocks noChangeArrowheads="1"/>
          </p:cNvSpPr>
          <p:nvPr/>
        </p:nvSpPr>
        <p:spPr bwMode="auto">
          <a:xfrm>
            <a:off x="2419350" y="3203575"/>
            <a:ext cx="38671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Arial" charset="0"/>
              </a:rPr>
              <a:t>Short Term Exposure Limit - </a:t>
            </a:r>
            <a:r>
              <a:rPr lang="en-US" sz="2400">
                <a:latin typeface="Arial" charset="0"/>
              </a:rPr>
              <a:t>STEL</a:t>
            </a:r>
          </a:p>
          <a:p>
            <a:pPr algn="ctr"/>
            <a:r>
              <a:rPr lang="en-US" sz="1400">
                <a:latin typeface="Arial" charset="0"/>
              </a:rPr>
              <a:t>(Average exposure over 15 minutes)</a:t>
            </a:r>
          </a:p>
        </p:txBody>
      </p:sp>
      <p:sp>
        <p:nvSpPr>
          <p:cNvPr id="258072" name="Text Box 24"/>
          <p:cNvSpPr txBox="1">
            <a:spLocks noChangeArrowheads="1"/>
          </p:cNvSpPr>
          <p:nvPr/>
        </p:nvSpPr>
        <p:spPr bwMode="auto">
          <a:xfrm>
            <a:off x="533400" y="1371600"/>
            <a:ext cx="2012950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latin typeface="Arial" charset="0"/>
              </a:rPr>
              <a:t>Ceiling Exposure Limit - </a:t>
            </a:r>
            <a:r>
              <a:rPr lang="en-US" sz="2400">
                <a:latin typeface="Arial" charset="0"/>
              </a:rPr>
              <a:t>CEV</a:t>
            </a:r>
          </a:p>
          <a:p>
            <a:pPr algn="ctr"/>
            <a:r>
              <a:rPr lang="en-US" sz="1400">
                <a:latin typeface="Arial" charset="0"/>
              </a:rPr>
              <a:t>(Maximum exposure at any time)</a:t>
            </a:r>
          </a:p>
        </p:txBody>
      </p:sp>
      <p:sp>
        <p:nvSpPr>
          <p:cNvPr id="258073" name="Line 25"/>
          <p:cNvSpPr>
            <a:spLocks noChangeShapeType="1"/>
          </p:cNvSpPr>
          <p:nvPr/>
        </p:nvSpPr>
        <p:spPr bwMode="auto">
          <a:xfrm flipH="1" flipV="1">
            <a:off x="1066800" y="3429000"/>
            <a:ext cx="3200400" cy="1371600"/>
          </a:xfrm>
          <a:prstGeom prst="line">
            <a:avLst/>
          </a:pr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8074" name="Line 26"/>
          <p:cNvSpPr>
            <a:spLocks noChangeShapeType="1"/>
          </p:cNvSpPr>
          <p:nvPr/>
        </p:nvSpPr>
        <p:spPr bwMode="auto">
          <a:xfrm flipV="1">
            <a:off x="5029200" y="3352800"/>
            <a:ext cx="2743200" cy="1447800"/>
          </a:xfrm>
          <a:prstGeom prst="line">
            <a:avLst/>
          </a:pr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8075" name="Line 27"/>
          <p:cNvSpPr>
            <a:spLocks noChangeShapeType="1"/>
          </p:cNvSpPr>
          <p:nvPr/>
        </p:nvSpPr>
        <p:spPr bwMode="auto">
          <a:xfrm>
            <a:off x="2819400" y="1371600"/>
            <a:ext cx="205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8076" name="Line 28"/>
          <p:cNvSpPr>
            <a:spLocks noChangeShapeType="1"/>
          </p:cNvSpPr>
          <p:nvPr/>
        </p:nvSpPr>
        <p:spPr bwMode="auto">
          <a:xfrm>
            <a:off x="2971800" y="14478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8077" name="Text Box 29"/>
          <p:cNvSpPr txBox="1">
            <a:spLocks noChangeArrowheads="1"/>
          </p:cNvSpPr>
          <p:nvPr/>
        </p:nvSpPr>
        <p:spPr bwMode="auto">
          <a:xfrm>
            <a:off x="5105400" y="1143000"/>
            <a:ext cx="1714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Arial" charset="0"/>
              </a:rPr>
              <a:t>CEV = 12 ppm</a:t>
            </a:r>
          </a:p>
        </p:txBody>
      </p:sp>
    </p:spTree>
    <p:extLst>
      <p:ext uri="{BB962C8B-B14F-4D97-AF65-F5344CB8AC3E}">
        <p14:creationId xmlns:p14="http://schemas.microsoft.com/office/powerpoint/2010/main" val="23567103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098" name="Group 2"/>
          <p:cNvGrpSpPr>
            <a:grpSpLocks/>
          </p:cNvGrpSpPr>
          <p:nvPr/>
        </p:nvGrpSpPr>
        <p:grpSpPr bwMode="auto">
          <a:xfrm>
            <a:off x="4495800" y="4559300"/>
            <a:ext cx="304800" cy="336550"/>
            <a:chOff x="2994" y="816"/>
            <a:chExt cx="1599" cy="1009"/>
          </a:xfrm>
        </p:grpSpPr>
        <p:sp>
          <p:nvSpPr>
            <p:cNvPr id="260099" name="Arc 3"/>
            <p:cNvSpPr>
              <a:spLocks/>
            </p:cNvSpPr>
            <p:nvPr/>
          </p:nvSpPr>
          <p:spPr bwMode="auto">
            <a:xfrm flipH="1">
              <a:off x="3318" y="817"/>
              <a:ext cx="477" cy="100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469"/>
                <a:gd name="T1" fmla="*/ 0 h 21600"/>
                <a:gd name="T2" fmla="*/ 20469 w 20469"/>
                <a:gd name="T3" fmla="*/ 14703 h 21600"/>
                <a:gd name="T4" fmla="*/ 0 w 2046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469" h="21600" fill="none" extrusionOk="0">
                  <a:moveTo>
                    <a:pt x="-1" y="0"/>
                  </a:moveTo>
                  <a:cubicBezTo>
                    <a:pt x="9271" y="0"/>
                    <a:pt x="17508" y="5916"/>
                    <a:pt x="20469" y="14702"/>
                  </a:cubicBezTo>
                </a:path>
                <a:path w="20469" h="21600" stroke="0" extrusionOk="0">
                  <a:moveTo>
                    <a:pt x="-1" y="0"/>
                  </a:moveTo>
                  <a:cubicBezTo>
                    <a:pt x="9271" y="0"/>
                    <a:pt x="17508" y="5916"/>
                    <a:pt x="20469" y="1470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100" name="Arc 4"/>
            <p:cNvSpPr>
              <a:spLocks/>
            </p:cNvSpPr>
            <p:nvPr/>
          </p:nvSpPr>
          <p:spPr bwMode="auto">
            <a:xfrm>
              <a:off x="3792" y="816"/>
              <a:ext cx="476" cy="100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402"/>
                <a:gd name="T1" fmla="*/ 0 h 21600"/>
                <a:gd name="T2" fmla="*/ 20402 w 20402"/>
                <a:gd name="T3" fmla="*/ 14506 h 21600"/>
                <a:gd name="T4" fmla="*/ 0 w 2040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402" h="21600" fill="none" extrusionOk="0">
                  <a:moveTo>
                    <a:pt x="-1" y="0"/>
                  </a:moveTo>
                  <a:cubicBezTo>
                    <a:pt x="9194" y="0"/>
                    <a:pt x="17382" y="5821"/>
                    <a:pt x="20401" y="14506"/>
                  </a:cubicBezTo>
                </a:path>
                <a:path w="20402" h="21600" stroke="0" extrusionOk="0">
                  <a:moveTo>
                    <a:pt x="-1" y="0"/>
                  </a:moveTo>
                  <a:cubicBezTo>
                    <a:pt x="9194" y="0"/>
                    <a:pt x="17382" y="5821"/>
                    <a:pt x="20401" y="1450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101" name="Arc 5"/>
            <p:cNvSpPr>
              <a:spLocks/>
            </p:cNvSpPr>
            <p:nvPr/>
          </p:nvSpPr>
          <p:spPr bwMode="auto">
            <a:xfrm flipV="1">
              <a:off x="2994" y="1416"/>
              <a:ext cx="327" cy="33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054"/>
                <a:gd name="T1" fmla="*/ 0 h 21600"/>
                <a:gd name="T2" fmla="*/ 21054 w 21054"/>
                <a:gd name="T3" fmla="*/ 16772 h 21600"/>
                <a:gd name="T4" fmla="*/ 0 w 2105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054" h="21600" fill="none" extrusionOk="0">
                  <a:moveTo>
                    <a:pt x="-1" y="0"/>
                  </a:moveTo>
                  <a:cubicBezTo>
                    <a:pt x="10069" y="0"/>
                    <a:pt x="18802" y="6957"/>
                    <a:pt x="21053" y="16772"/>
                  </a:cubicBezTo>
                </a:path>
                <a:path w="21054" h="21600" stroke="0" extrusionOk="0">
                  <a:moveTo>
                    <a:pt x="-1" y="0"/>
                  </a:moveTo>
                  <a:cubicBezTo>
                    <a:pt x="10069" y="0"/>
                    <a:pt x="18802" y="6957"/>
                    <a:pt x="21053" y="1677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102" name="Arc 6"/>
            <p:cNvSpPr>
              <a:spLocks/>
            </p:cNvSpPr>
            <p:nvPr/>
          </p:nvSpPr>
          <p:spPr bwMode="auto">
            <a:xfrm flipH="1" flipV="1">
              <a:off x="4266" y="1414"/>
              <a:ext cx="327" cy="33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054"/>
                <a:gd name="T1" fmla="*/ 0 h 21600"/>
                <a:gd name="T2" fmla="*/ 21054 w 21054"/>
                <a:gd name="T3" fmla="*/ 16772 h 21600"/>
                <a:gd name="T4" fmla="*/ 0 w 2105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054" h="21600" fill="none" extrusionOk="0">
                  <a:moveTo>
                    <a:pt x="-1" y="0"/>
                  </a:moveTo>
                  <a:cubicBezTo>
                    <a:pt x="10069" y="0"/>
                    <a:pt x="18802" y="6957"/>
                    <a:pt x="21053" y="16772"/>
                  </a:cubicBezTo>
                </a:path>
                <a:path w="21054" h="21600" stroke="0" extrusionOk="0">
                  <a:moveTo>
                    <a:pt x="-1" y="0"/>
                  </a:moveTo>
                  <a:cubicBezTo>
                    <a:pt x="10069" y="0"/>
                    <a:pt x="18802" y="6957"/>
                    <a:pt x="21053" y="1677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0103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/>
              <a:t>Toxic Gas Exposure Limits</a:t>
            </a:r>
          </a:p>
        </p:txBody>
      </p:sp>
      <p:sp>
        <p:nvSpPr>
          <p:cNvPr id="260104" name="Line 8"/>
          <p:cNvSpPr>
            <a:spLocks noChangeShapeType="1"/>
          </p:cNvSpPr>
          <p:nvPr/>
        </p:nvSpPr>
        <p:spPr bwMode="auto">
          <a:xfrm>
            <a:off x="609600" y="2895600"/>
            <a:ext cx="7467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0105" name="Arc 9"/>
          <p:cNvSpPr>
            <a:spLocks/>
          </p:cNvSpPr>
          <p:nvPr/>
        </p:nvSpPr>
        <p:spPr bwMode="auto">
          <a:xfrm flipH="1">
            <a:off x="3614738" y="1408113"/>
            <a:ext cx="757237" cy="16002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0469"/>
              <a:gd name="T1" fmla="*/ 0 h 21600"/>
              <a:gd name="T2" fmla="*/ 20469 w 20469"/>
              <a:gd name="T3" fmla="*/ 14703 h 21600"/>
              <a:gd name="T4" fmla="*/ 0 w 2046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469" h="21600" fill="none" extrusionOk="0">
                <a:moveTo>
                  <a:pt x="-1" y="0"/>
                </a:moveTo>
                <a:cubicBezTo>
                  <a:pt x="9271" y="0"/>
                  <a:pt x="17508" y="5916"/>
                  <a:pt x="20469" y="14702"/>
                </a:cubicBezTo>
              </a:path>
              <a:path w="20469" h="21600" stroke="0" extrusionOk="0">
                <a:moveTo>
                  <a:pt x="-1" y="0"/>
                </a:moveTo>
                <a:cubicBezTo>
                  <a:pt x="9271" y="0"/>
                  <a:pt x="17508" y="5916"/>
                  <a:pt x="20469" y="14702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106" name="Arc 10"/>
          <p:cNvSpPr>
            <a:spLocks/>
          </p:cNvSpPr>
          <p:nvPr/>
        </p:nvSpPr>
        <p:spPr bwMode="auto">
          <a:xfrm>
            <a:off x="4367213" y="1406525"/>
            <a:ext cx="755650" cy="16002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0402"/>
              <a:gd name="T1" fmla="*/ 0 h 21600"/>
              <a:gd name="T2" fmla="*/ 20402 w 20402"/>
              <a:gd name="T3" fmla="*/ 14506 h 21600"/>
              <a:gd name="T4" fmla="*/ 0 w 20402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402" h="21600" fill="none" extrusionOk="0">
                <a:moveTo>
                  <a:pt x="-1" y="0"/>
                </a:moveTo>
                <a:cubicBezTo>
                  <a:pt x="9194" y="0"/>
                  <a:pt x="17382" y="5821"/>
                  <a:pt x="20401" y="14506"/>
                </a:cubicBezTo>
              </a:path>
              <a:path w="20402" h="21600" stroke="0" extrusionOk="0">
                <a:moveTo>
                  <a:pt x="-1" y="0"/>
                </a:moveTo>
                <a:cubicBezTo>
                  <a:pt x="9194" y="0"/>
                  <a:pt x="17382" y="5821"/>
                  <a:pt x="20401" y="14506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107" name="Arc 11"/>
          <p:cNvSpPr>
            <a:spLocks/>
          </p:cNvSpPr>
          <p:nvPr/>
        </p:nvSpPr>
        <p:spPr bwMode="auto">
          <a:xfrm flipV="1">
            <a:off x="3100388" y="2359025"/>
            <a:ext cx="519112" cy="533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054"/>
              <a:gd name="T1" fmla="*/ 0 h 21600"/>
              <a:gd name="T2" fmla="*/ 21054 w 21054"/>
              <a:gd name="T3" fmla="*/ 16772 h 21600"/>
              <a:gd name="T4" fmla="*/ 0 w 2105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054" h="21600" fill="none" extrusionOk="0">
                <a:moveTo>
                  <a:pt x="-1" y="0"/>
                </a:moveTo>
                <a:cubicBezTo>
                  <a:pt x="10069" y="0"/>
                  <a:pt x="18802" y="6957"/>
                  <a:pt x="21053" y="16772"/>
                </a:cubicBezTo>
              </a:path>
              <a:path w="21054" h="21600" stroke="0" extrusionOk="0">
                <a:moveTo>
                  <a:pt x="-1" y="0"/>
                </a:moveTo>
                <a:cubicBezTo>
                  <a:pt x="10069" y="0"/>
                  <a:pt x="18802" y="6957"/>
                  <a:pt x="21053" y="16772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108" name="Arc 12"/>
          <p:cNvSpPr>
            <a:spLocks/>
          </p:cNvSpPr>
          <p:nvPr/>
        </p:nvSpPr>
        <p:spPr bwMode="auto">
          <a:xfrm flipH="1" flipV="1">
            <a:off x="5119688" y="2355850"/>
            <a:ext cx="519112" cy="533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054"/>
              <a:gd name="T1" fmla="*/ 0 h 21600"/>
              <a:gd name="T2" fmla="*/ 21054 w 21054"/>
              <a:gd name="T3" fmla="*/ 16772 h 21600"/>
              <a:gd name="T4" fmla="*/ 0 w 2105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054" h="21600" fill="none" extrusionOk="0">
                <a:moveTo>
                  <a:pt x="-1" y="0"/>
                </a:moveTo>
                <a:cubicBezTo>
                  <a:pt x="10069" y="0"/>
                  <a:pt x="18802" y="6957"/>
                  <a:pt x="21053" y="16772"/>
                </a:cubicBezTo>
              </a:path>
              <a:path w="21054" h="21600" stroke="0" extrusionOk="0">
                <a:moveTo>
                  <a:pt x="-1" y="0"/>
                </a:moveTo>
                <a:cubicBezTo>
                  <a:pt x="10069" y="0"/>
                  <a:pt x="18802" y="6957"/>
                  <a:pt x="21053" y="16772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109" name="Line 13"/>
          <p:cNvSpPr>
            <a:spLocks noChangeShapeType="1"/>
          </p:cNvSpPr>
          <p:nvPr/>
        </p:nvSpPr>
        <p:spPr bwMode="auto">
          <a:xfrm>
            <a:off x="1066800" y="3006725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0110" name="Line 14"/>
          <p:cNvSpPr>
            <a:spLocks noChangeShapeType="1"/>
          </p:cNvSpPr>
          <p:nvPr/>
        </p:nvSpPr>
        <p:spPr bwMode="auto">
          <a:xfrm>
            <a:off x="7772400" y="3006725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0111" name="Line 15"/>
          <p:cNvSpPr>
            <a:spLocks noChangeShapeType="1"/>
          </p:cNvSpPr>
          <p:nvPr/>
        </p:nvSpPr>
        <p:spPr bwMode="auto">
          <a:xfrm>
            <a:off x="1143000" y="3197225"/>
            <a:ext cx="655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0112" name="Line 16"/>
          <p:cNvSpPr>
            <a:spLocks noChangeShapeType="1"/>
          </p:cNvSpPr>
          <p:nvPr/>
        </p:nvSpPr>
        <p:spPr bwMode="auto">
          <a:xfrm>
            <a:off x="304800" y="4876800"/>
            <a:ext cx="853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0113" name="Line 17"/>
          <p:cNvSpPr>
            <a:spLocks noChangeShapeType="1"/>
          </p:cNvSpPr>
          <p:nvPr/>
        </p:nvSpPr>
        <p:spPr bwMode="auto">
          <a:xfrm>
            <a:off x="457200" y="4953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0114" name="Line 18"/>
          <p:cNvSpPr>
            <a:spLocks noChangeShapeType="1"/>
          </p:cNvSpPr>
          <p:nvPr/>
        </p:nvSpPr>
        <p:spPr bwMode="auto">
          <a:xfrm>
            <a:off x="8686800" y="4953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0115" name="Line 19"/>
          <p:cNvSpPr>
            <a:spLocks noChangeShapeType="1"/>
          </p:cNvSpPr>
          <p:nvPr/>
        </p:nvSpPr>
        <p:spPr bwMode="auto">
          <a:xfrm>
            <a:off x="533400" y="5181600"/>
            <a:ext cx="807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0116" name="Line 20"/>
          <p:cNvSpPr>
            <a:spLocks noChangeShapeType="1"/>
          </p:cNvSpPr>
          <p:nvPr/>
        </p:nvSpPr>
        <p:spPr bwMode="auto">
          <a:xfrm>
            <a:off x="4267200" y="4800600"/>
            <a:ext cx="0" cy="152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0117" name="Line 21"/>
          <p:cNvSpPr>
            <a:spLocks noChangeShapeType="1"/>
          </p:cNvSpPr>
          <p:nvPr/>
        </p:nvSpPr>
        <p:spPr bwMode="auto">
          <a:xfrm>
            <a:off x="5029200" y="4800600"/>
            <a:ext cx="0" cy="152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0118" name="Text Box 22"/>
          <p:cNvSpPr txBox="1">
            <a:spLocks noChangeArrowheads="1"/>
          </p:cNvSpPr>
          <p:nvPr/>
        </p:nvSpPr>
        <p:spPr bwMode="auto">
          <a:xfrm>
            <a:off x="3040063" y="5184775"/>
            <a:ext cx="352742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Arial" charset="0"/>
              </a:rPr>
              <a:t>Time-Weighted Average - </a:t>
            </a:r>
            <a:r>
              <a:rPr lang="en-US" sz="2400">
                <a:latin typeface="Arial" charset="0"/>
              </a:rPr>
              <a:t>TWA</a:t>
            </a:r>
          </a:p>
          <a:p>
            <a:pPr algn="ctr"/>
            <a:r>
              <a:rPr lang="en-US" sz="1400">
                <a:latin typeface="Arial" charset="0"/>
              </a:rPr>
              <a:t>(Average exposure over 8 hours)</a:t>
            </a:r>
          </a:p>
        </p:txBody>
      </p:sp>
      <p:sp>
        <p:nvSpPr>
          <p:cNvPr id="260119" name="Text Box 23"/>
          <p:cNvSpPr txBox="1">
            <a:spLocks noChangeArrowheads="1"/>
          </p:cNvSpPr>
          <p:nvPr/>
        </p:nvSpPr>
        <p:spPr bwMode="auto">
          <a:xfrm>
            <a:off x="2419350" y="3203575"/>
            <a:ext cx="38671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Arial" charset="0"/>
              </a:rPr>
              <a:t>Short Term Exposure Limit - </a:t>
            </a:r>
            <a:r>
              <a:rPr lang="en-US" sz="2400">
                <a:latin typeface="Arial" charset="0"/>
              </a:rPr>
              <a:t>STEL</a:t>
            </a:r>
          </a:p>
          <a:p>
            <a:pPr algn="ctr"/>
            <a:r>
              <a:rPr lang="en-US" sz="1400">
                <a:latin typeface="Arial" charset="0"/>
              </a:rPr>
              <a:t>(Average exposure over 15 minutes)</a:t>
            </a:r>
          </a:p>
        </p:txBody>
      </p:sp>
      <p:sp>
        <p:nvSpPr>
          <p:cNvPr id="260120" name="Text Box 24"/>
          <p:cNvSpPr txBox="1">
            <a:spLocks noChangeArrowheads="1"/>
          </p:cNvSpPr>
          <p:nvPr/>
        </p:nvSpPr>
        <p:spPr bwMode="auto">
          <a:xfrm>
            <a:off x="533400" y="1371600"/>
            <a:ext cx="2012950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latin typeface="Arial" charset="0"/>
              </a:rPr>
              <a:t>Ceiling Exposure Limit - </a:t>
            </a:r>
            <a:r>
              <a:rPr lang="en-US" sz="2400">
                <a:latin typeface="Arial" charset="0"/>
              </a:rPr>
              <a:t>CEV</a:t>
            </a:r>
          </a:p>
          <a:p>
            <a:pPr algn="ctr"/>
            <a:r>
              <a:rPr lang="en-US" sz="1400">
                <a:latin typeface="Arial" charset="0"/>
              </a:rPr>
              <a:t>(Maximum exposure at any time)</a:t>
            </a:r>
          </a:p>
        </p:txBody>
      </p:sp>
      <p:sp>
        <p:nvSpPr>
          <p:cNvPr id="260121" name="Line 25"/>
          <p:cNvSpPr>
            <a:spLocks noChangeShapeType="1"/>
          </p:cNvSpPr>
          <p:nvPr/>
        </p:nvSpPr>
        <p:spPr bwMode="auto">
          <a:xfrm flipH="1" flipV="1">
            <a:off x="1066800" y="3429000"/>
            <a:ext cx="3200400" cy="1371600"/>
          </a:xfrm>
          <a:prstGeom prst="line">
            <a:avLst/>
          </a:pr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0122" name="Line 26"/>
          <p:cNvSpPr>
            <a:spLocks noChangeShapeType="1"/>
          </p:cNvSpPr>
          <p:nvPr/>
        </p:nvSpPr>
        <p:spPr bwMode="auto">
          <a:xfrm flipV="1">
            <a:off x="5029200" y="3352800"/>
            <a:ext cx="2743200" cy="1447800"/>
          </a:xfrm>
          <a:prstGeom prst="line">
            <a:avLst/>
          </a:pr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0123" name="Line 27"/>
          <p:cNvSpPr>
            <a:spLocks noChangeShapeType="1"/>
          </p:cNvSpPr>
          <p:nvPr/>
        </p:nvSpPr>
        <p:spPr bwMode="auto">
          <a:xfrm>
            <a:off x="2819400" y="1371600"/>
            <a:ext cx="205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0124" name="Line 28"/>
          <p:cNvSpPr>
            <a:spLocks noChangeShapeType="1"/>
          </p:cNvSpPr>
          <p:nvPr/>
        </p:nvSpPr>
        <p:spPr bwMode="auto">
          <a:xfrm>
            <a:off x="2971800" y="14478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0125" name="Text Box 29"/>
          <p:cNvSpPr txBox="1">
            <a:spLocks noChangeArrowheads="1"/>
          </p:cNvSpPr>
          <p:nvPr/>
        </p:nvSpPr>
        <p:spPr bwMode="auto">
          <a:xfrm>
            <a:off x="5105400" y="1143000"/>
            <a:ext cx="1714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Arial" charset="0"/>
              </a:rPr>
              <a:t>CEV = 12 ppm</a:t>
            </a:r>
          </a:p>
        </p:txBody>
      </p:sp>
      <p:sp useBgFill="1">
        <p:nvSpPr>
          <p:cNvPr id="260126" name="Text Box 30"/>
          <p:cNvSpPr txBox="1">
            <a:spLocks noChangeArrowheads="1"/>
          </p:cNvSpPr>
          <p:nvPr/>
        </p:nvSpPr>
        <p:spPr bwMode="auto">
          <a:xfrm>
            <a:off x="6248400" y="3657600"/>
            <a:ext cx="1701800" cy="366713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Arial" charset="0"/>
              </a:rPr>
              <a:t>STEL = 2 ppm</a:t>
            </a:r>
          </a:p>
        </p:txBody>
      </p:sp>
    </p:spTree>
    <p:extLst>
      <p:ext uri="{BB962C8B-B14F-4D97-AF65-F5344CB8AC3E}">
        <p14:creationId xmlns:p14="http://schemas.microsoft.com/office/powerpoint/2010/main" val="20261051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146" name="Group 2"/>
          <p:cNvGrpSpPr>
            <a:grpSpLocks/>
          </p:cNvGrpSpPr>
          <p:nvPr/>
        </p:nvGrpSpPr>
        <p:grpSpPr bwMode="auto">
          <a:xfrm>
            <a:off x="4495800" y="4559300"/>
            <a:ext cx="304800" cy="336550"/>
            <a:chOff x="2994" y="816"/>
            <a:chExt cx="1599" cy="1009"/>
          </a:xfrm>
        </p:grpSpPr>
        <p:sp>
          <p:nvSpPr>
            <p:cNvPr id="262147" name="Arc 3"/>
            <p:cNvSpPr>
              <a:spLocks/>
            </p:cNvSpPr>
            <p:nvPr/>
          </p:nvSpPr>
          <p:spPr bwMode="auto">
            <a:xfrm flipH="1">
              <a:off x="3318" y="817"/>
              <a:ext cx="477" cy="100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469"/>
                <a:gd name="T1" fmla="*/ 0 h 21600"/>
                <a:gd name="T2" fmla="*/ 20469 w 20469"/>
                <a:gd name="T3" fmla="*/ 14703 h 21600"/>
                <a:gd name="T4" fmla="*/ 0 w 2046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469" h="21600" fill="none" extrusionOk="0">
                  <a:moveTo>
                    <a:pt x="-1" y="0"/>
                  </a:moveTo>
                  <a:cubicBezTo>
                    <a:pt x="9271" y="0"/>
                    <a:pt x="17508" y="5916"/>
                    <a:pt x="20469" y="14702"/>
                  </a:cubicBezTo>
                </a:path>
                <a:path w="20469" h="21600" stroke="0" extrusionOk="0">
                  <a:moveTo>
                    <a:pt x="-1" y="0"/>
                  </a:moveTo>
                  <a:cubicBezTo>
                    <a:pt x="9271" y="0"/>
                    <a:pt x="17508" y="5916"/>
                    <a:pt x="20469" y="1470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148" name="Arc 4"/>
            <p:cNvSpPr>
              <a:spLocks/>
            </p:cNvSpPr>
            <p:nvPr/>
          </p:nvSpPr>
          <p:spPr bwMode="auto">
            <a:xfrm>
              <a:off x="3792" y="816"/>
              <a:ext cx="476" cy="100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402"/>
                <a:gd name="T1" fmla="*/ 0 h 21600"/>
                <a:gd name="T2" fmla="*/ 20402 w 20402"/>
                <a:gd name="T3" fmla="*/ 14506 h 21600"/>
                <a:gd name="T4" fmla="*/ 0 w 2040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402" h="21600" fill="none" extrusionOk="0">
                  <a:moveTo>
                    <a:pt x="-1" y="0"/>
                  </a:moveTo>
                  <a:cubicBezTo>
                    <a:pt x="9194" y="0"/>
                    <a:pt x="17382" y="5821"/>
                    <a:pt x="20401" y="14506"/>
                  </a:cubicBezTo>
                </a:path>
                <a:path w="20402" h="21600" stroke="0" extrusionOk="0">
                  <a:moveTo>
                    <a:pt x="-1" y="0"/>
                  </a:moveTo>
                  <a:cubicBezTo>
                    <a:pt x="9194" y="0"/>
                    <a:pt x="17382" y="5821"/>
                    <a:pt x="20401" y="1450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149" name="Arc 5"/>
            <p:cNvSpPr>
              <a:spLocks/>
            </p:cNvSpPr>
            <p:nvPr/>
          </p:nvSpPr>
          <p:spPr bwMode="auto">
            <a:xfrm flipV="1">
              <a:off x="2994" y="1416"/>
              <a:ext cx="327" cy="33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054"/>
                <a:gd name="T1" fmla="*/ 0 h 21600"/>
                <a:gd name="T2" fmla="*/ 21054 w 21054"/>
                <a:gd name="T3" fmla="*/ 16772 h 21600"/>
                <a:gd name="T4" fmla="*/ 0 w 2105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054" h="21600" fill="none" extrusionOk="0">
                  <a:moveTo>
                    <a:pt x="-1" y="0"/>
                  </a:moveTo>
                  <a:cubicBezTo>
                    <a:pt x="10069" y="0"/>
                    <a:pt x="18802" y="6957"/>
                    <a:pt x="21053" y="16772"/>
                  </a:cubicBezTo>
                </a:path>
                <a:path w="21054" h="21600" stroke="0" extrusionOk="0">
                  <a:moveTo>
                    <a:pt x="-1" y="0"/>
                  </a:moveTo>
                  <a:cubicBezTo>
                    <a:pt x="10069" y="0"/>
                    <a:pt x="18802" y="6957"/>
                    <a:pt x="21053" y="1677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150" name="Arc 6"/>
            <p:cNvSpPr>
              <a:spLocks/>
            </p:cNvSpPr>
            <p:nvPr/>
          </p:nvSpPr>
          <p:spPr bwMode="auto">
            <a:xfrm flipH="1" flipV="1">
              <a:off x="4266" y="1414"/>
              <a:ext cx="327" cy="33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054"/>
                <a:gd name="T1" fmla="*/ 0 h 21600"/>
                <a:gd name="T2" fmla="*/ 21054 w 21054"/>
                <a:gd name="T3" fmla="*/ 16772 h 21600"/>
                <a:gd name="T4" fmla="*/ 0 w 2105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054" h="21600" fill="none" extrusionOk="0">
                  <a:moveTo>
                    <a:pt x="-1" y="0"/>
                  </a:moveTo>
                  <a:cubicBezTo>
                    <a:pt x="10069" y="0"/>
                    <a:pt x="18802" y="6957"/>
                    <a:pt x="21053" y="16772"/>
                  </a:cubicBezTo>
                </a:path>
                <a:path w="21054" h="21600" stroke="0" extrusionOk="0">
                  <a:moveTo>
                    <a:pt x="-1" y="0"/>
                  </a:moveTo>
                  <a:cubicBezTo>
                    <a:pt x="10069" y="0"/>
                    <a:pt x="18802" y="6957"/>
                    <a:pt x="21053" y="1677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2151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/>
              <a:t>Toxic Gas Exposure Limits</a:t>
            </a:r>
          </a:p>
        </p:txBody>
      </p:sp>
      <p:sp>
        <p:nvSpPr>
          <p:cNvPr id="262152" name="Line 8"/>
          <p:cNvSpPr>
            <a:spLocks noChangeShapeType="1"/>
          </p:cNvSpPr>
          <p:nvPr/>
        </p:nvSpPr>
        <p:spPr bwMode="auto">
          <a:xfrm>
            <a:off x="609600" y="2895600"/>
            <a:ext cx="7467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2153" name="Arc 9"/>
          <p:cNvSpPr>
            <a:spLocks/>
          </p:cNvSpPr>
          <p:nvPr/>
        </p:nvSpPr>
        <p:spPr bwMode="auto">
          <a:xfrm flipH="1">
            <a:off x="3614738" y="1408113"/>
            <a:ext cx="757237" cy="16002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0469"/>
              <a:gd name="T1" fmla="*/ 0 h 21600"/>
              <a:gd name="T2" fmla="*/ 20469 w 20469"/>
              <a:gd name="T3" fmla="*/ 14703 h 21600"/>
              <a:gd name="T4" fmla="*/ 0 w 2046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469" h="21600" fill="none" extrusionOk="0">
                <a:moveTo>
                  <a:pt x="-1" y="0"/>
                </a:moveTo>
                <a:cubicBezTo>
                  <a:pt x="9271" y="0"/>
                  <a:pt x="17508" y="5916"/>
                  <a:pt x="20469" y="14702"/>
                </a:cubicBezTo>
              </a:path>
              <a:path w="20469" h="21600" stroke="0" extrusionOk="0">
                <a:moveTo>
                  <a:pt x="-1" y="0"/>
                </a:moveTo>
                <a:cubicBezTo>
                  <a:pt x="9271" y="0"/>
                  <a:pt x="17508" y="5916"/>
                  <a:pt x="20469" y="14702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4" name="Arc 10"/>
          <p:cNvSpPr>
            <a:spLocks/>
          </p:cNvSpPr>
          <p:nvPr/>
        </p:nvSpPr>
        <p:spPr bwMode="auto">
          <a:xfrm>
            <a:off x="4367213" y="1406525"/>
            <a:ext cx="755650" cy="16002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0402"/>
              <a:gd name="T1" fmla="*/ 0 h 21600"/>
              <a:gd name="T2" fmla="*/ 20402 w 20402"/>
              <a:gd name="T3" fmla="*/ 14506 h 21600"/>
              <a:gd name="T4" fmla="*/ 0 w 20402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402" h="21600" fill="none" extrusionOk="0">
                <a:moveTo>
                  <a:pt x="-1" y="0"/>
                </a:moveTo>
                <a:cubicBezTo>
                  <a:pt x="9194" y="0"/>
                  <a:pt x="17382" y="5821"/>
                  <a:pt x="20401" y="14506"/>
                </a:cubicBezTo>
              </a:path>
              <a:path w="20402" h="21600" stroke="0" extrusionOk="0">
                <a:moveTo>
                  <a:pt x="-1" y="0"/>
                </a:moveTo>
                <a:cubicBezTo>
                  <a:pt x="9194" y="0"/>
                  <a:pt x="17382" y="5821"/>
                  <a:pt x="20401" y="14506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5" name="Arc 11"/>
          <p:cNvSpPr>
            <a:spLocks/>
          </p:cNvSpPr>
          <p:nvPr/>
        </p:nvSpPr>
        <p:spPr bwMode="auto">
          <a:xfrm flipV="1">
            <a:off x="3100388" y="2359025"/>
            <a:ext cx="519112" cy="533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054"/>
              <a:gd name="T1" fmla="*/ 0 h 21600"/>
              <a:gd name="T2" fmla="*/ 21054 w 21054"/>
              <a:gd name="T3" fmla="*/ 16772 h 21600"/>
              <a:gd name="T4" fmla="*/ 0 w 2105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054" h="21600" fill="none" extrusionOk="0">
                <a:moveTo>
                  <a:pt x="-1" y="0"/>
                </a:moveTo>
                <a:cubicBezTo>
                  <a:pt x="10069" y="0"/>
                  <a:pt x="18802" y="6957"/>
                  <a:pt x="21053" y="16772"/>
                </a:cubicBezTo>
              </a:path>
              <a:path w="21054" h="21600" stroke="0" extrusionOk="0">
                <a:moveTo>
                  <a:pt x="-1" y="0"/>
                </a:moveTo>
                <a:cubicBezTo>
                  <a:pt x="10069" y="0"/>
                  <a:pt x="18802" y="6957"/>
                  <a:pt x="21053" y="16772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6" name="Arc 12"/>
          <p:cNvSpPr>
            <a:spLocks/>
          </p:cNvSpPr>
          <p:nvPr/>
        </p:nvSpPr>
        <p:spPr bwMode="auto">
          <a:xfrm flipH="1" flipV="1">
            <a:off x="5119688" y="2355850"/>
            <a:ext cx="519112" cy="533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054"/>
              <a:gd name="T1" fmla="*/ 0 h 21600"/>
              <a:gd name="T2" fmla="*/ 21054 w 21054"/>
              <a:gd name="T3" fmla="*/ 16772 h 21600"/>
              <a:gd name="T4" fmla="*/ 0 w 2105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054" h="21600" fill="none" extrusionOk="0">
                <a:moveTo>
                  <a:pt x="-1" y="0"/>
                </a:moveTo>
                <a:cubicBezTo>
                  <a:pt x="10069" y="0"/>
                  <a:pt x="18802" y="6957"/>
                  <a:pt x="21053" y="16772"/>
                </a:cubicBezTo>
              </a:path>
              <a:path w="21054" h="21600" stroke="0" extrusionOk="0">
                <a:moveTo>
                  <a:pt x="-1" y="0"/>
                </a:moveTo>
                <a:cubicBezTo>
                  <a:pt x="10069" y="0"/>
                  <a:pt x="18802" y="6957"/>
                  <a:pt x="21053" y="16772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7" name="Line 13"/>
          <p:cNvSpPr>
            <a:spLocks noChangeShapeType="1"/>
          </p:cNvSpPr>
          <p:nvPr/>
        </p:nvSpPr>
        <p:spPr bwMode="auto">
          <a:xfrm>
            <a:off x="1066800" y="3006725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2158" name="Line 14"/>
          <p:cNvSpPr>
            <a:spLocks noChangeShapeType="1"/>
          </p:cNvSpPr>
          <p:nvPr/>
        </p:nvSpPr>
        <p:spPr bwMode="auto">
          <a:xfrm>
            <a:off x="7772400" y="3006725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2159" name="Line 15"/>
          <p:cNvSpPr>
            <a:spLocks noChangeShapeType="1"/>
          </p:cNvSpPr>
          <p:nvPr/>
        </p:nvSpPr>
        <p:spPr bwMode="auto">
          <a:xfrm>
            <a:off x="1143000" y="3197225"/>
            <a:ext cx="655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2160" name="Line 16"/>
          <p:cNvSpPr>
            <a:spLocks noChangeShapeType="1"/>
          </p:cNvSpPr>
          <p:nvPr/>
        </p:nvSpPr>
        <p:spPr bwMode="auto">
          <a:xfrm>
            <a:off x="304800" y="4876800"/>
            <a:ext cx="853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2161" name="Line 17"/>
          <p:cNvSpPr>
            <a:spLocks noChangeShapeType="1"/>
          </p:cNvSpPr>
          <p:nvPr/>
        </p:nvSpPr>
        <p:spPr bwMode="auto">
          <a:xfrm>
            <a:off x="457200" y="4953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2162" name="Line 18"/>
          <p:cNvSpPr>
            <a:spLocks noChangeShapeType="1"/>
          </p:cNvSpPr>
          <p:nvPr/>
        </p:nvSpPr>
        <p:spPr bwMode="auto">
          <a:xfrm>
            <a:off x="8686800" y="4953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2163" name="Line 19"/>
          <p:cNvSpPr>
            <a:spLocks noChangeShapeType="1"/>
          </p:cNvSpPr>
          <p:nvPr/>
        </p:nvSpPr>
        <p:spPr bwMode="auto">
          <a:xfrm>
            <a:off x="533400" y="5181600"/>
            <a:ext cx="807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2164" name="Line 20"/>
          <p:cNvSpPr>
            <a:spLocks noChangeShapeType="1"/>
          </p:cNvSpPr>
          <p:nvPr/>
        </p:nvSpPr>
        <p:spPr bwMode="auto">
          <a:xfrm>
            <a:off x="4267200" y="4800600"/>
            <a:ext cx="0" cy="152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2165" name="Line 21"/>
          <p:cNvSpPr>
            <a:spLocks noChangeShapeType="1"/>
          </p:cNvSpPr>
          <p:nvPr/>
        </p:nvSpPr>
        <p:spPr bwMode="auto">
          <a:xfrm>
            <a:off x="5029200" y="4800600"/>
            <a:ext cx="0" cy="152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2166" name="Text Box 22"/>
          <p:cNvSpPr txBox="1">
            <a:spLocks noChangeArrowheads="1"/>
          </p:cNvSpPr>
          <p:nvPr/>
        </p:nvSpPr>
        <p:spPr bwMode="auto">
          <a:xfrm>
            <a:off x="3040063" y="5184775"/>
            <a:ext cx="352742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Arial" charset="0"/>
              </a:rPr>
              <a:t>Time-Weighted Average - </a:t>
            </a:r>
            <a:r>
              <a:rPr lang="en-US" sz="2400">
                <a:latin typeface="Arial" charset="0"/>
              </a:rPr>
              <a:t>TWA</a:t>
            </a:r>
          </a:p>
          <a:p>
            <a:pPr algn="ctr"/>
            <a:r>
              <a:rPr lang="en-US" sz="1400">
                <a:latin typeface="Arial" charset="0"/>
              </a:rPr>
              <a:t>(Average exposure over 8 hours)</a:t>
            </a:r>
          </a:p>
        </p:txBody>
      </p:sp>
      <p:sp>
        <p:nvSpPr>
          <p:cNvPr id="262167" name="Text Box 23"/>
          <p:cNvSpPr txBox="1">
            <a:spLocks noChangeArrowheads="1"/>
          </p:cNvSpPr>
          <p:nvPr/>
        </p:nvSpPr>
        <p:spPr bwMode="auto">
          <a:xfrm>
            <a:off x="2419350" y="3203575"/>
            <a:ext cx="38671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Arial" charset="0"/>
              </a:rPr>
              <a:t>Short Term Exposure Limit - </a:t>
            </a:r>
            <a:r>
              <a:rPr lang="en-US" sz="2400">
                <a:latin typeface="Arial" charset="0"/>
              </a:rPr>
              <a:t>STEL</a:t>
            </a:r>
          </a:p>
          <a:p>
            <a:pPr algn="ctr"/>
            <a:r>
              <a:rPr lang="en-US" sz="1400">
                <a:latin typeface="Arial" charset="0"/>
              </a:rPr>
              <a:t>(Average exposure over 15 minutes)</a:t>
            </a:r>
          </a:p>
        </p:txBody>
      </p:sp>
      <p:sp>
        <p:nvSpPr>
          <p:cNvPr id="262168" name="Text Box 24"/>
          <p:cNvSpPr txBox="1">
            <a:spLocks noChangeArrowheads="1"/>
          </p:cNvSpPr>
          <p:nvPr/>
        </p:nvSpPr>
        <p:spPr bwMode="auto">
          <a:xfrm>
            <a:off x="533400" y="1371600"/>
            <a:ext cx="2012950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latin typeface="Arial" charset="0"/>
              </a:rPr>
              <a:t>Ceiling Exposure Limit - </a:t>
            </a:r>
            <a:r>
              <a:rPr lang="en-US" sz="2400">
                <a:latin typeface="Arial" charset="0"/>
              </a:rPr>
              <a:t>CEV</a:t>
            </a:r>
          </a:p>
          <a:p>
            <a:pPr algn="ctr"/>
            <a:r>
              <a:rPr lang="en-US" sz="1400">
                <a:latin typeface="Arial" charset="0"/>
              </a:rPr>
              <a:t>(Maximum exposure at any time)</a:t>
            </a:r>
          </a:p>
        </p:txBody>
      </p:sp>
      <p:sp>
        <p:nvSpPr>
          <p:cNvPr id="262169" name="Line 25"/>
          <p:cNvSpPr>
            <a:spLocks noChangeShapeType="1"/>
          </p:cNvSpPr>
          <p:nvPr/>
        </p:nvSpPr>
        <p:spPr bwMode="auto">
          <a:xfrm flipH="1" flipV="1">
            <a:off x="1066800" y="3429000"/>
            <a:ext cx="3200400" cy="1371600"/>
          </a:xfrm>
          <a:prstGeom prst="line">
            <a:avLst/>
          </a:pr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2170" name="Line 26"/>
          <p:cNvSpPr>
            <a:spLocks noChangeShapeType="1"/>
          </p:cNvSpPr>
          <p:nvPr/>
        </p:nvSpPr>
        <p:spPr bwMode="auto">
          <a:xfrm flipV="1">
            <a:off x="5029200" y="3352800"/>
            <a:ext cx="2743200" cy="1447800"/>
          </a:xfrm>
          <a:prstGeom prst="line">
            <a:avLst/>
          </a:pr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2171" name="Line 27"/>
          <p:cNvSpPr>
            <a:spLocks noChangeShapeType="1"/>
          </p:cNvSpPr>
          <p:nvPr/>
        </p:nvSpPr>
        <p:spPr bwMode="auto">
          <a:xfrm>
            <a:off x="2819400" y="1371600"/>
            <a:ext cx="205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2172" name="Line 28"/>
          <p:cNvSpPr>
            <a:spLocks noChangeShapeType="1"/>
          </p:cNvSpPr>
          <p:nvPr/>
        </p:nvSpPr>
        <p:spPr bwMode="auto">
          <a:xfrm>
            <a:off x="2971800" y="14478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2173" name="Text Box 29"/>
          <p:cNvSpPr txBox="1">
            <a:spLocks noChangeArrowheads="1"/>
          </p:cNvSpPr>
          <p:nvPr/>
        </p:nvSpPr>
        <p:spPr bwMode="auto">
          <a:xfrm>
            <a:off x="5105400" y="1143000"/>
            <a:ext cx="1714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Arial" charset="0"/>
              </a:rPr>
              <a:t>CEV = 12 ppm</a:t>
            </a:r>
          </a:p>
        </p:txBody>
      </p:sp>
      <p:sp useBgFill="1">
        <p:nvSpPr>
          <p:cNvPr id="262174" name="Text Box 30"/>
          <p:cNvSpPr txBox="1">
            <a:spLocks noChangeArrowheads="1"/>
          </p:cNvSpPr>
          <p:nvPr/>
        </p:nvSpPr>
        <p:spPr bwMode="auto">
          <a:xfrm>
            <a:off x="6248400" y="3657600"/>
            <a:ext cx="1701800" cy="366713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Arial" charset="0"/>
              </a:rPr>
              <a:t>STEL = 2 ppm</a:t>
            </a:r>
          </a:p>
        </p:txBody>
      </p:sp>
      <p:sp useBgFill="1">
        <p:nvSpPr>
          <p:cNvPr id="262175" name="Text Box 31"/>
          <p:cNvSpPr txBox="1">
            <a:spLocks noChangeArrowheads="1"/>
          </p:cNvSpPr>
          <p:nvPr/>
        </p:nvSpPr>
        <p:spPr bwMode="auto">
          <a:xfrm>
            <a:off x="6934200" y="5562600"/>
            <a:ext cx="1955800" cy="366713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Arial" charset="0"/>
              </a:rPr>
              <a:t>TWA = 0.05 ppm</a:t>
            </a:r>
          </a:p>
        </p:txBody>
      </p:sp>
    </p:spTree>
    <p:extLst>
      <p:ext uri="{BB962C8B-B14F-4D97-AF65-F5344CB8AC3E}">
        <p14:creationId xmlns:p14="http://schemas.microsoft.com/office/powerpoint/2010/main" val="6362897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113982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GASMAX II</a:t>
            </a:r>
            <a:br>
              <a:rPr lang="en-US" dirty="0"/>
            </a:br>
            <a:r>
              <a:rPr lang="en-US" sz="2400" dirty="0"/>
              <a:t>DC-Powered Single / Dual </a:t>
            </a:r>
            <a:r>
              <a:rPr lang="en-US" sz="2400" dirty="0" smtClean="0"/>
              <a:t>Channel Gas Monitor for All Gases</a:t>
            </a:r>
            <a:endParaRPr lang="en-US" sz="2400" dirty="0"/>
          </a:p>
        </p:txBody>
      </p:sp>
      <p:sp>
        <p:nvSpPr>
          <p:cNvPr id="17412" name="Rectangle 4"/>
          <p:cNvSpPr>
            <a:spLocks noGrp="1" noChangeArrowheads="1"/>
          </p:cNvSpPr>
          <p:nvPr>
            <p:ph idx="1"/>
          </p:nvPr>
        </p:nvSpPr>
        <p:spPr>
          <a:xfrm>
            <a:off x="3810000" y="1295400"/>
            <a:ext cx="5105400" cy="508635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228600" indent="-228600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Tx/>
              <a:buFontTx/>
              <a:buChar char="•"/>
            </a:pPr>
            <a:r>
              <a:rPr lang="en-US" sz="1800" dirty="0" smtClean="0">
                <a:latin typeface="Arial" charset="0"/>
              </a:rPr>
              <a:t>Two channels: one </a:t>
            </a:r>
            <a:r>
              <a:rPr lang="en-US" sz="1800" dirty="0" smtClean="0">
                <a:latin typeface="Arial" charset="0"/>
              </a:rPr>
              <a:t>toxic gas </a:t>
            </a:r>
            <a:r>
              <a:rPr lang="en-US" sz="1800" dirty="0" smtClean="0">
                <a:latin typeface="Arial" charset="0"/>
              </a:rPr>
              <a:t>sensor </a:t>
            </a:r>
            <a:r>
              <a:rPr lang="en-US" sz="1800" dirty="0" smtClean="0">
                <a:latin typeface="Arial" charset="0"/>
              </a:rPr>
              <a:t>and one </a:t>
            </a:r>
            <a:r>
              <a:rPr lang="en-US" sz="1800" dirty="0" smtClean="0">
                <a:latin typeface="Arial" charset="0"/>
              </a:rPr>
              <a:t>direct bridge combustible </a:t>
            </a:r>
            <a:r>
              <a:rPr lang="en-US" sz="1800" dirty="0" smtClean="0">
                <a:latin typeface="Arial" charset="0"/>
              </a:rPr>
              <a:t>sensor </a:t>
            </a:r>
            <a:r>
              <a:rPr lang="en-US" sz="1800" dirty="0" smtClean="0">
                <a:latin typeface="Arial" charset="0"/>
              </a:rPr>
              <a:t>(or </a:t>
            </a:r>
            <a:r>
              <a:rPr lang="en-US" sz="1800" dirty="0" smtClean="0">
                <a:latin typeface="Arial" charset="0"/>
              </a:rPr>
              <a:t>4-20mA)</a:t>
            </a:r>
            <a:endParaRPr lang="en-US" sz="1800" dirty="0">
              <a:latin typeface="Arial" charset="0"/>
            </a:endParaRPr>
          </a:p>
          <a:p>
            <a:pPr marL="228600" indent="-228600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Tx/>
              <a:buFontTx/>
              <a:buChar char="•"/>
            </a:pPr>
            <a:r>
              <a:rPr lang="en-US" sz="1800" dirty="0">
                <a:latin typeface="Arial" charset="0"/>
              </a:rPr>
              <a:t>Graphic LCD shows value and 30 min trend; LEDs provide visual alarm </a:t>
            </a:r>
          </a:p>
          <a:p>
            <a:pPr marL="228600" indent="-228600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Tx/>
              <a:buFontTx/>
              <a:buChar char="•"/>
            </a:pPr>
            <a:r>
              <a:rPr lang="en-US" sz="1800" dirty="0">
                <a:latin typeface="Arial" charset="0"/>
              </a:rPr>
              <a:t>Non-intrusive “One Person” calibration using magnetic wand</a:t>
            </a:r>
          </a:p>
          <a:p>
            <a:pPr marL="228600" indent="-228600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Tx/>
              <a:buFontTx/>
              <a:buChar char="•"/>
            </a:pPr>
            <a:r>
              <a:rPr lang="en-US" sz="1800" dirty="0">
                <a:latin typeface="Arial" charset="0"/>
              </a:rPr>
              <a:t>Local Smart Sensors retain calibration constants</a:t>
            </a:r>
          </a:p>
          <a:p>
            <a:pPr marL="228600" indent="-228600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Tx/>
              <a:buFontTx/>
              <a:buChar char="•"/>
            </a:pPr>
            <a:r>
              <a:rPr lang="en-US" sz="1800" dirty="0">
                <a:latin typeface="Arial" charset="0"/>
              </a:rPr>
              <a:t>Estimates sensor life reading after each </a:t>
            </a:r>
            <a:r>
              <a:rPr lang="en-US" sz="1800" dirty="0" smtClean="0">
                <a:latin typeface="Arial" charset="0"/>
              </a:rPr>
              <a:t>calibration</a:t>
            </a:r>
          </a:p>
          <a:p>
            <a:pPr marL="228600" indent="-228600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Tx/>
              <a:buFontTx/>
              <a:buChar char="•"/>
            </a:pPr>
            <a:r>
              <a:rPr lang="en-US" sz="1800" dirty="0" smtClean="0">
                <a:latin typeface="Arial" charset="0"/>
              </a:rPr>
              <a:t>Dual 4-20mA output standard</a:t>
            </a:r>
            <a:endParaRPr lang="en-US" sz="1800" dirty="0">
              <a:latin typeface="Arial" charset="0"/>
            </a:endParaRPr>
          </a:p>
          <a:p>
            <a:pPr marL="228600" indent="-228600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Tx/>
              <a:buFontTx/>
              <a:buChar char="•"/>
            </a:pPr>
            <a:r>
              <a:rPr lang="en-US" sz="1800" dirty="0">
                <a:latin typeface="Arial" charset="0"/>
              </a:rPr>
              <a:t>Options include 5A alarm relays, Modbus® interface, isolated 4-20mA outputs</a:t>
            </a:r>
          </a:p>
          <a:p>
            <a:pPr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Tx/>
              <a:buFontTx/>
              <a:buChar char="•"/>
            </a:pPr>
            <a:endParaRPr lang="en-US" sz="1800" dirty="0">
              <a:latin typeface="Arial" charset="0"/>
            </a:endParaRPr>
          </a:p>
        </p:txBody>
      </p:sp>
      <p:grpSp>
        <p:nvGrpSpPr>
          <p:cNvPr id="17415" name="Group 7"/>
          <p:cNvGrpSpPr>
            <a:grpSpLocks/>
          </p:cNvGrpSpPr>
          <p:nvPr/>
        </p:nvGrpSpPr>
        <p:grpSpPr bwMode="auto">
          <a:xfrm>
            <a:off x="2971800" y="5410200"/>
            <a:ext cx="630238" cy="747713"/>
            <a:chOff x="1584" y="2880"/>
            <a:chExt cx="397" cy="471"/>
          </a:xfrm>
        </p:grpSpPr>
        <p:pic>
          <p:nvPicPr>
            <p:cNvPr id="17416" name="Picture 8" descr="csa_c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2880"/>
              <a:ext cx="390" cy="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7" name="Text Box 9"/>
            <p:cNvSpPr txBox="1">
              <a:spLocks noChangeArrowheads="1"/>
            </p:cNvSpPr>
            <p:nvPr/>
          </p:nvSpPr>
          <p:spPr bwMode="auto">
            <a:xfrm>
              <a:off x="1776" y="3216"/>
              <a:ext cx="20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800">
                  <a:latin typeface="Arial" charset="0"/>
                </a:rPr>
                <a:t>US</a:t>
              </a:r>
            </a:p>
          </p:txBody>
        </p:sp>
        <p:sp>
          <p:nvSpPr>
            <p:cNvPr id="17418" name="Text Box 10"/>
            <p:cNvSpPr txBox="1">
              <a:spLocks noChangeArrowheads="1"/>
            </p:cNvSpPr>
            <p:nvPr/>
          </p:nvSpPr>
          <p:spPr bwMode="auto">
            <a:xfrm>
              <a:off x="1584" y="3216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800">
                  <a:latin typeface="Arial" charset="0"/>
                </a:rPr>
                <a:t>C</a:t>
              </a:r>
            </a:p>
          </p:txBody>
        </p:sp>
      </p:grpSp>
      <p:pic>
        <p:nvPicPr>
          <p:cNvPr id="17425" name="Picture 17" descr="GASMAX_New2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371600"/>
            <a:ext cx="3251200" cy="454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323850" y="1143000"/>
            <a:ext cx="843915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"/>
            <a:ext cx="8458200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GASMAX / EC </a:t>
            </a:r>
            <a:br>
              <a:rPr lang="en-US" dirty="0"/>
            </a:br>
            <a:r>
              <a:rPr lang="en-US" sz="2400" dirty="0"/>
              <a:t>Loop-Powered </a:t>
            </a:r>
            <a:r>
              <a:rPr lang="en-US" sz="2400" dirty="0" smtClean="0"/>
              <a:t>Gas </a:t>
            </a:r>
            <a:r>
              <a:rPr lang="en-US" sz="2400" dirty="0" smtClean="0"/>
              <a:t>Monitor for Toxic Gases</a:t>
            </a:r>
            <a:endParaRPr lang="en-US" sz="2400" dirty="0"/>
          </a:p>
        </p:txBody>
      </p:sp>
      <p:sp>
        <p:nvSpPr>
          <p:cNvPr id="18436" name="Rectangle 4"/>
          <p:cNvSpPr>
            <a:spLocks noGrp="1" noChangeArrowheads="1"/>
          </p:cNvSpPr>
          <p:nvPr>
            <p:ph idx="1"/>
          </p:nvPr>
        </p:nvSpPr>
        <p:spPr>
          <a:xfrm>
            <a:off x="3810000" y="1295400"/>
            <a:ext cx="4953000" cy="4953000"/>
          </a:xfrm>
        </p:spPr>
        <p:txBody>
          <a:bodyPr>
            <a:normAutofit/>
          </a:bodyPr>
          <a:lstStyle/>
          <a:p>
            <a:pPr marL="228600" indent="-228600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Tx/>
              <a:buFontTx/>
              <a:buChar char="•"/>
            </a:pPr>
            <a:r>
              <a:rPr lang="en-US" sz="1800" dirty="0" smtClean="0">
                <a:latin typeface="Arial" charset="0"/>
              </a:rPr>
              <a:t>Accepts any GDS Corp </a:t>
            </a:r>
            <a:r>
              <a:rPr lang="en-US" sz="1800" dirty="0" smtClean="0">
                <a:latin typeface="Arial" charset="0"/>
              </a:rPr>
              <a:t>toxic gas </a:t>
            </a:r>
            <a:r>
              <a:rPr lang="en-US" sz="1800" dirty="0" smtClean="0">
                <a:latin typeface="Arial" charset="0"/>
              </a:rPr>
              <a:t>sensor</a:t>
            </a:r>
            <a:endParaRPr lang="en-US" sz="1800" dirty="0">
              <a:latin typeface="Arial" charset="0"/>
            </a:endParaRPr>
          </a:p>
          <a:p>
            <a:pPr marL="228600" indent="-228600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Tx/>
              <a:buFontTx/>
              <a:buChar char="•"/>
            </a:pPr>
            <a:r>
              <a:rPr lang="en-US" sz="1800" dirty="0">
                <a:latin typeface="Arial" charset="0"/>
              </a:rPr>
              <a:t>Graphic LCD </a:t>
            </a:r>
            <a:r>
              <a:rPr lang="en-US" sz="1800" dirty="0" smtClean="0">
                <a:latin typeface="Arial" charset="0"/>
              </a:rPr>
              <a:t>value &amp; trend line</a:t>
            </a:r>
          </a:p>
          <a:p>
            <a:pPr marL="228600" indent="-228600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Tx/>
              <a:buFontTx/>
              <a:buChar char="•"/>
            </a:pPr>
            <a:r>
              <a:rPr lang="en-US" sz="1800" dirty="0" smtClean="0">
                <a:latin typeface="Arial" charset="0"/>
              </a:rPr>
              <a:t>Flashing LED visual </a:t>
            </a:r>
            <a:r>
              <a:rPr lang="en-US" sz="1800" dirty="0">
                <a:latin typeface="Arial" charset="0"/>
              </a:rPr>
              <a:t>alarm </a:t>
            </a:r>
            <a:r>
              <a:rPr lang="en-US" sz="1800" dirty="0" smtClean="0">
                <a:latin typeface="Arial" charset="0"/>
              </a:rPr>
              <a:t>indication</a:t>
            </a:r>
            <a:endParaRPr lang="en-US" sz="1800" dirty="0">
              <a:latin typeface="Arial" charset="0"/>
            </a:endParaRPr>
          </a:p>
          <a:p>
            <a:pPr marL="228600" indent="-228600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Tx/>
              <a:buFontTx/>
              <a:buChar char="•"/>
            </a:pPr>
            <a:r>
              <a:rPr lang="en-US" sz="1800" dirty="0">
                <a:latin typeface="Arial" charset="0"/>
              </a:rPr>
              <a:t>Non-intrusive “One Person” calibration using magnetic wand</a:t>
            </a:r>
          </a:p>
          <a:p>
            <a:pPr marL="228600" indent="-228600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Tx/>
              <a:buFontTx/>
              <a:buChar char="•"/>
            </a:pPr>
            <a:r>
              <a:rPr lang="en-US" sz="1800" dirty="0">
                <a:latin typeface="Arial" charset="0"/>
              </a:rPr>
              <a:t>Local Smart Sensors retain calibration constants &amp; setup data</a:t>
            </a:r>
          </a:p>
          <a:p>
            <a:pPr marL="228600" indent="-228600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Tx/>
              <a:buFontTx/>
              <a:buChar char="•"/>
            </a:pPr>
            <a:r>
              <a:rPr lang="en-US" sz="1800" dirty="0">
                <a:latin typeface="Arial" charset="0"/>
              </a:rPr>
              <a:t>Supports any GDS Corp EC sensor</a:t>
            </a:r>
          </a:p>
          <a:p>
            <a:pPr marL="228600" indent="-228600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Tx/>
              <a:buFontTx/>
              <a:buChar char="•"/>
            </a:pPr>
            <a:r>
              <a:rPr lang="en-US" sz="1800" dirty="0">
                <a:latin typeface="Arial" charset="0"/>
              </a:rPr>
              <a:t>Calculates estimated </a:t>
            </a:r>
            <a:r>
              <a:rPr lang="en-US" sz="1800" dirty="0" smtClean="0">
                <a:latin typeface="Arial" charset="0"/>
              </a:rPr>
              <a:t>“sensor life” after </a:t>
            </a:r>
            <a:r>
              <a:rPr lang="en-US" sz="1800" dirty="0">
                <a:latin typeface="Arial" charset="0"/>
              </a:rPr>
              <a:t>each </a:t>
            </a:r>
            <a:r>
              <a:rPr lang="en-US" sz="1800" dirty="0" smtClean="0">
                <a:latin typeface="Arial" charset="0"/>
              </a:rPr>
              <a:t>calibration</a:t>
            </a:r>
          </a:p>
          <a:p>
            <a:pPr marL="228600" indent="-228600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Tx/>
              <a:buFontTx/>
              <a:buChar char="•"/>
            </a:pPr>
            <a:r>
              <a:rPr lang="en-US" sz="1800" dirty="0" smtClean="0">
                <a:latin typeface="Arial" charset="0"/>
              </a:rPr>
              <a:t>Non-polarized loop output</a:t>
            </a:r>
            <a:endParaRPr lang="en-US" sz="1800" dirty="0">
              <a:latin typeface="Arial" charset="0"/>
            </a:endParaRPr>
          </a:p>
          <a:p>
            <a:pPr marL="228600" indent="-228600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Tx/>
              <a:buFontTx/>
              <a:buChar char="•"/>
            </a:pPr>
            <a:r>
              <a:rPr lang="en-US" sz="1800" dirty="0">
                <a:latin typeface="Arial" charset="0"/>
              </a:rPr>
              <a:t>Available for XP or IS installations</a:t>
            </a:r>
          </a:p>
        </p:txBody>
      </p:sp>
      <p:grpSp>
        <p:nvGrpSpPr>
          <p:cNvPr id="18439" name="Group 7"/>
          <p:cNvGrpSpPr>
            <a:grpSpLocks/>
          </p:cNvGrpSpPr>
          <p:nvPr/>
        </p:nvGrpSpPr>
        <p:grpSpPr bwMode="auto">
          <a:xfrm>
            <a:off x="2971800" y="5410200"/>
            <a:ext cx="630238" cy="747713"/>
            <a:chOff x="1584" y="2880"/>
            <a:chExt cx="397" cy="471"/>
          </a:xfrm>
        </p:grpSpPr>
        <p:pic>
          <p:nvPicPr>
            <p:cNvPr id="18440" name="Picture 8" descr="csa_c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2880"/>
              <a:ext cx="390" cy="39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41" name="Text Box 9"/>
            <p:cNvSpPr txBox="1">
              <a:spLocks noChangeArrowheads="1"/>
            </p:cNvSpPr>
            <p:nvPr/>
          </p:nvSpPr>
          <p:spPr bwMode="auto">
            <a:xfrm>
              <a:off x="1776" y="3216"/>
              <a:ext cx="20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800">
                  <a:latin typeface="Arial" charset="0"/>
                </a:rPr>
                <a:t>US</a:t>
              </a:r>
            </a:p>
          </p:txBody>
        </p:sp>
        <p:sp>
          <p:nvSpPr>
            <p:cNvPr id="18442" name="Text Box 10"/>
            <p:cNvSpPr txBox="1">
              <a:spLocks noChangeArrowheads="1"/>
            </p:cNvSpPr>
            <p:nvPr/>
          </p:nvSpPr>
          <p:spPr bwMode="auto">
            <a:xfrm>
              <a:off x="1584" y="3216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800">
                  <a:latin typeface="Arial" charset="0"/>
                </a:rPr>
                <a:t>C</a:t>
              </a:r>
            </a:p>
          </p:txBody>
        </p:sp>
      </p:grpSp>
      <p:pic>
        <p:nvPicPr>
          <p:cNvPr id="11" name="Picture 17" descr="GASMAX_New2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371600"/>
            <a:ext cx="3251200" cy="454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323850" y="1143000"/>
            <a:ext cx="843915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114300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GASMAX / EC </a:t>
            </a:r>
            <a:br>
              <a:rPr lang="en-US" dirty="0"/>
            </a:br>
            <a:r>
              <a:rPr lang="en-US" sz="2400" dirty="0"/>
              <a:t>Loop-Powered </a:t>
            </a:r>
            <a:r>
              <a:rPr lang="en-US" sz="2400" dirty="0" smtClean="0"/>
              <a:t>Gas </a:t>
            </a:r>
            <a:r>
              <a:rPr lang="en-US" sz="2400" dirty="0" smtClean="0"/>
              <a:t>Monitor for Toxic Gases</a:t>
            </a:r>
            <a:endParaRPr lang="en-US" sz="2400" dirty="0"/>
          </a:p>
        </p:txBody>
      </p:sp>
      <p:sp>
        <p:nvSpPr>
          <p:cNvPr id="18436" name="Rectangle 4"/>
          <p:cNvSpPr>
            <a:spLocks noGrp="1" noChangeArrowheads="1"/>
          </p:cNvSpPr>
          <p:nvPr>
            <p:ph idx="1"/>
          </p:nvPr>
        </p:nvSpPr>
        <p:spPr>
          <a:xfrm>
            <a:off x="3810000" y="1295400"/>
            <a:ext cx="25146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Oxygen (O2)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Carbon </a:t>
            </a:r>
            <a:r>
              <a:rPr lang="en-US" sz="1800" dirty="0"/>
              <a:t>Monoxide (CO)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Chlorine </a:t>
            </a:r>
            <a:r>
              <a:rPr lang="en-US" sz="1800" dirty="0"/>
              <a:t>(CL2)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Chlorine </a:t>
            </a:r>
            <a:r>
              <a:rPr lang="en-US" sz="1800" dirty="0"/>
              <a:t>Dioxide (CLO2)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Hydrogen </a:t>
            </a:r>
            <a:r>
              <a:rPr lang="en-US" sz="1800" dirty="0"/>
              <a:t>(H2)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Hydrogen </a:t>
            </a:r>
            <a:r>
              <a:rPr lang="en-US" sz="1800" dirty="0"/>
              <a:t>Sulfide (H2S</a:t>
            </a:r>
            <a:r>
              <a:rPr lang="en-US" sz="1800" dirty="0" smtClean="0"/>
              <a:t>)</a:t>
            </a: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Hydrogen </a:t>
            </a:r>
            <a:r>
              <a:rPr lang="en-US" sz="1800" dirty="0"/>
              <a:t>Cyanide (HCN)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Hydrogen </a:t>
            </a:r>
            <a:r>
              <a:rPr lang="en-US" sz="1800" dirty="0"/>
              <a:t>Chloride (HCL)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Hydrogen </a:t>
            </a:r>
            <a:r>
              <a:rPr lang="en-US" sz="1800" dirty="0"/>
              <a:t>Fluoride (HF)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Sulfur </a:t>
            </a:r>
            <a:r>
              <a:rPr lang="en-US" sz="1800" dirty="0"/>
              <a:t>Dioxide (SO2</a:t>
            </a:r>
            <a:r>
              <a:rPr lang="en-US" sz="1800" dirty="0" smtClean="0"/>
              <a:t>)</a:t>
            </a:r>
          </a:p>
          <a:p>
            <a:pPr marL="0" indent="0">
              <a:buNone/>
            </a:pPr>
            <a:r>
              <a:rPr lang="en-US" sz="1800" dirty="0" smtClean="0"/>
              <a:t>Ammonia </a:t>
            </a:r>
            <a:r>
              <a:rPr lang="en-US" sz="1800" dirty="0"/>
              <a:t>(NH3) </a:t>
            </a:r>
            <a:endParaRPr lang="en-US" sz="1800" dirty="0" smtClean="0"/>
          </a:p>
          <a:p>
            <a:pPr marL="0" indent="0">
              <a:buNone/>
            </a:pPr>
            <a:r>
              <a:rPr lang="pl-PL" sz="1800" dirty="0" smtClean="0"/>
              <a:t>Ozone </a:t>
            </a:r>
            <a:r>
              <a:rPr lang="pl-PL" sz="1800" dirty="0"/>
              <a:t>(O3) </a:t>
            </a:r>
            <a:endParaRPr lang="en-US" sz="1800" dirty="0" smtClean="0"/>
          </a:p>
          <a:p>
            <a:pPr marL="0" indent="0">
              <a:buNone/>
            </a:pPr>
            <a:r>
              <a:rPr lang="pt-BR" sz="1800" dirty="0" smtClean="0"/>
              <a:t>Ethylene </a:t>
            </a:r>
            <a:r>
              <a:rPr lang="pt-BR" sz="1800" dirty="0"/>
              <a:t>Oxide (C2H4O) </a:t>
            </a:r>
            <a:endParaRPr lang="pt-BR" sz="1800" dirty="0" smtClean="0"/>
          </a:p>
        </p:txBody>
      </p:sp>
      <p:grpSp>
        <p:nvGrpSpPr>
          <p:cNvPr id="18439" name="Group 7"/>
          <p:cNvGrpSpPr>
            <a:grpSpLocks/>
          </p:cNvGrpSpPr>
          <p:nvPr/>
        </p:nvGrpSpPr>
        <p:grpSpPr bwMode="auto">
          <a:xfrm>
            <a:off x="2971800" y="5410200"/>
            <a:ext cx="630238" cy="747713"/>
            <a:chOff x="1584" y="2880"/>
            <a:chExt cx="397" cy="471"/>
          </a:xfrm>
        </p:grpSpPr>
        <p:pic>
          <p:nvPicPr>
            <p:cNvPr id="18440" name="Picture 8" descr="csa_c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2880"/>
              <a:ext cx="390" cy="39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41" name="Text Box 9"/>
            <p:cNvSpPr txBox="1">
              <a:spLocks noChangeArrowheads="1"/>
            </p:cNvSpPr>
            <p:nvPr/>
          </p:nvSpPr>
          <p:spPr bwMode="auto">
            <a:xfrm>
              <a:off x="1776" y="3216"/>
              <a:ext cx="20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800">
                  <a:latin typeface="Arial" charset="0"/>
                </a:rPr>
                <a:t>US</a:t>
              </a:r>
            </a:p>
          </p:txBody>
        </p:sp>
        <p:sp>
          <p:nvSpPr>
            <p:cNvPr id="18442" name="Text Box 10"/>
            <p:cNvSpPr txBox="1">
              <a:spLocks noChangeArrowheads="1"/>
            </p:cNvSpPr>
            <p:nvPr/>
          </p:nvSpPr>
          <p:spPr bwMode="auto">
            <a:xfrm>
              <a:off x="1584" y="3216"/>
              <a:ext cx="1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800">
                  <a:latin typeface="Arial" charset="0"/>
                </a:rPr>
                <a:t>C</a:t>
              </a:r>
            </a:p>
          </p:txBody>
        </p:sp>
      </p:grpSp>
      <p:pic>
        <p:nvPicPr>
          <p:cNvPr id="11" name="Picture 17" descr="GASMAX_New2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371600"/>
            <a:ext cx="3251200" cy="454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6553200" y="1295400"/>
            <a:ext cx="2590800" cy="4933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Silane (SiH4)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Fluorine (F2)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Phosgene (COCL2)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t-BR" sz="1800" dirty="0"/>
              <a:t>Hydrazine (N2H4)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Nitric Oxide (NO)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Nitrogen Dioxide (NO2)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Mercaptan </a:t>
            </a:r>
            <a:r>
              <a:rPr lang="en-US" sz="1800" dirty="0" smtClean="0"/>
              <a:t>(TBM)</a:t>
            </a: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Tetrahydrothiophene (THT)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Diborane (B2H6)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23850" y="1143000"/>
            <a:ext cx="843915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" y="2000250"/>
            <a:ext cx="1574972" cy="154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69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5798</TotalTime>
  <Words>4124</Words>
  <Application>Microsoft Office PowerPoint</Application>
  <PresentationFormat>On-screen Show (4:3)</PresentationFormat>
  <Paragraphs>710</Paragraphs>
  <Slides>62</Slides>
  <Notes>37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GDS Corp Gas Detection Products For Personnel Protection &amp; Process Monitoring </vt:lpstr>
      <vt:lpstr>Today’s Agenda</vt:lpstr>
      <vt:lpstr>Gas Detection System “Must-Have”</vt:lpstr>
      <vt:lpstr>Design &amp; Installation Considerations</vt:lpstr>
      <vt:lpstr>Essentials of a Gas &amp; Flame Detection System</vt:lpstr>
      <vt:lpstr>Gas Monitors &amp; Gas Sensors</vt:lpstr>
      <vt:lpstr>GASMAX II DC-Powered Single / Dual Channel Gas Monitor for All Gases</vt:lpstr>
      <vt:lpstr>GASMAX / EC  Loop-Powered Gas Monitor for Toxic Gases</vt:lpstr>
      <vt:lpstr>GASMAX / EC  Loop-Powered Gas Monitor for Toxic Gases</vt:lpstr>
      <vt:lpstr>GASMAX II DC-Powered Single / Dual Channel Gas Monitor for All Gases</vt:lpstr>
      <vt:lpstr>TRANSMAX / EC &amp; II  GDS Corp Gas Monitor for General Purpose Areas</vt:lpstr>
      <vt:lpstr>GASMAX / ECx  Battery-Powered Wireless Gas Monitor for Toxic Gases</vt:lpstr>
      <vt:lpstr>GASMAX IIx  DC-Powered Wireless Gas Monitor for All Gases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GDS-58XP Sample Draw System Self-Contained Sample Draw for Hazardous Areas</vt:lpstr>
      <vt:lpstr>Display &amp; Alarm Controllers </vt:lpstr>
      <vt:lpstr>“C2 Quad Protector” Controller Four Channel Display &amp; Alarm Controller</vt:lpstr>
      <vt:lpstr>“C2 Protector” Controller  Two Channel Display &amp; Alarm Controller with Local Sensors</vt:lpstr>
      <vt:lpstr>“C1 Protector” Controller 8 or 16 Channel Controller with Analog, Bridge &amp; MODBUS Inputs</vt:lpstr>
      <vt:lpstr>“C1 Protector” Controller 8 or 16 Channel Controller with Analog, Bridge &amp; MODBUS Inputs</vt:lpstr>
      <vt:lpstr>ProtectorView Software for Windows® Remote Display for Up to Ten C1 Protector Controllers</vt:lpstr>
      <vt:lpstr>ProtectorView Software for Windows® Remote Display for Up to Ten C1 Protector Controllers</vt:lpstr>
      <vt:lpstr>“C64 Protector” Controller 16 to 64 Channel Controller with Analog, Bridge &amp; MODBUS Inputs</vt:lpstr>
      <vt:lpstr>“C64 Protector” Controller 16 to 64 Channel Controller with Analog, Bridge &amp; MODBUS Inputs</vt:lpstr>
      <vt:lpstr>“C64 Protector” Controller 16 to 64 Channel Controller with Analog, Bridge &amp; MODBUS Inputs</vt:lpstr>
      <vt:lpstr>Process Monitors</vt:lpstr>
      <vt:lpstr>GDS-68XP Process Monitor  For Low Oxygen Process Streams</vt:lpstr>
      <vt:lpstr>GDS-78XP Process Monitor  For High Pressure Process Streams </vt:lpstr>
      <vt:lpstr>GDS Corp Custom Systems Design / Build Systems for Petrochemical &amp; Offshore </vt:lpstr>
      <vt:lpstr>PowerPoint Presentation</vt:lpstr>
      <vt:lpstr>PowerPoint Presentation</vt:lpstr>
      <vt:lpstr>PowerPoint Presentation</vt:lpstr>
      <vt:lpstr>GDS Corp Sensor Technologies</vt:lpstr>
      <vt:lpstr>Gas Sensor Technologies</vt:lpstr>
      <vt:lpstr>Gas Sensor Technologies</vt:lpstr>
      <vt:lpstr>Gas Sensor Technologies</vt:lpstr>
      <vt:lpstr>Gas Sensor Technologies</vt:lpstr>
      <vt:lpstr>Gas Sensor Technologies</vt:lpstr>
      <vt:lpstr>Gas Sensor Technologies</vt:lpstr>
      <vt:lpstr>Gas Sensor Technologies</vt:lpstr>
      <vt:lpstr>Gas Sensor Technologies</vt:lpstr>
      <vt:lpstr>Gas Sensor Technologies</vt:lpstr>
      <vt:lpstr>Toxic &amp; Combustible Gas Detection</vt:lpstr>
      <vt:lpstr>Combustible Gas Detection</vt:lpstr>
      <vt:lpstr>Combustible Gas Detection</vt:lpstr>
      <vt:lpstr>Combustible Gas Detection</vt:lpstr>
      <vt:lpstr>Combustible Gas Detection</vt:lpstr>
      <vt:lpstr>Combustible Gas Detection</vt:lpstr>
      <vt:lpstr>Combustible Gas Detection</vt:lpstr>
      <vt:lpstr>Combustible Gas Detection</vt:lpstr>
      <vt:lpstr>Combustible Gas Detection</vt:lpstr>
      <vt:lpstr>Toxic Gas Detection</vt:lpstr>
      <vt:lpstr>Toxic Gas Exposure Limits</vt:lpstr>
      <vt:lpstr>Toxic Gas Exposure Limits</vt:lpstr>
      <vt:lpstr>Toxic Gas Exposure Limits</vt:lpstr>
      <vt:lpstr>Toxic Gas Exposure Limits</vt:lpstr>
      <vt:lpstr>Toxic Gas Exposure Limits</vt:lpstr>
      <vt:lpstr>Toxic Gas Exposure Limits</vt:lpstr>
    </vt:vector>
  </TitlesOfParts>
  <Company>tejas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wade</dc:creator>
  <cp:lastModifiedBy>Admin</cp:lastModifiedBy>
  <cp:revision>175</cp:revision>
  <cp:lastPrinted>2013-01-25T18:15:30Z</cp:lastPrinted>
  <dcterms:created xsi:type="dcterms:W3CDTF">2006-02-05T23:09:20Z</dcterms:created>
  <dcterms:modified xsi:type="dcterms:W3CDTF">2013-01-25T20:37:46Z</dcterms:modified>
</cp:coreProperties>
</file>